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257" r:id="rId2"/>
    <p:sldId id="258" r:id="rId3"/>
    <p:sldId id="259" r:id="rId4"/>
    <p:sldId id="260" r:id="rId5"/>
    <p:sldId id="261" r:id="rId6"/>
    <p:sldId id="285" r:id="rId7"/>
    <p:sldId id="263" r:id="rId8"/>
    <p:sldId id="279" r:id="rId9"/>
    <p:sldId id="264" r:id="rId10"/>
    <p:sldId id="284" r:id="rId11"/>
    <p:sldId id="283" r:id="rId12"/>
    <p:sldId id="266" r:id="rId13"/>
    <p:sldId id="265" r:id="rId14"/>
    <p:sldId id="267" r:id="rId15"/>
    <p:sldId id="268" r:id="rId16"/>
    <p:sldId id="287" r:id="rId17"/>
    <p:sldId id="288" r:id="rId18"/>
    <p:sldId id="271" r:id="rId19"/>
    <p:sldId id="289" r:id="rId20"/>
    <p:sldId id="290" r:id="rId21"/>
    <p:sldId id="281" r:id="rId22"/>
    <p:sldId id="269" r:id="rId23"/>
    <p:sldId id="270" r:id="rId24"/>
    <p:sldId id="272" r:id="rId25"/>
    <p:sldId id="275" r:id="rId26"/>
    <p:sldId id="277" r:id="rId27"/>
    <p:sldId id="278" r:id="rId2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7" d="100"/>
          <a:sy n="127" d="100"/>
        </p:scale>
        <p:origin x="-1164"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B82AC372-3F3B-4B46-B8AC-72C7EA6F5275}" type="datetimeFigureOut">
              <a:rPr lang="en-US" smtClean="0"/>
              <a:t>5/13/2013</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68C66F72-DBEF-4BBF-BCDD-4A1C5B37AA97}" type="slidenum">
              <a:rPr lang="en-US" smtClean="0"/>
              <a:t>‹#›</a:t>
            </a:fld>
            <a:endParaRPr lang="en-US"/>
          </a:p>
        </p:txBody>
      </p:sp>
    </p:spTree>
    <p:extLst>
      <p:ext uri="{BB962C8B-B14F-4D97-AF65-F5344CB8AC3E}">
        <p14:creationId xmlns:p14="http://schemas.microsoft.com/office/powerpoint/2010/main" val="603291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660328F-DA1B-4A09-B62B-DFEF0082AB92}" type="datetimeFigureOut">
              <a:rPr lang="en-US" smtClean="0"/>
              <a:pPr/>
              <a:t>5/13/2013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2EAAF25-255C-480F-8CAE-E83416DD5DFE}" type="slidenum">
              <a:rPr lang="en-US" smtClean="0"/>
              <a:pPr/>
              <a:t>‹#›</a:t>
            </a:fld>
            <a:endParaRPr lang="en-US"/>
          </a:p>
        </p:txBody>
      </p:sp>
    </p:spTree>
    <p:extLst>
      <p:ext uri="{BB962C8B-B14F-4D97-AF65-F5344CB8AC3E}">
        <p14:creationId xmlns:p14="http://schemas.microsoft.com/office/powerpoint/2010/main" val="207976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Ladies</a:t>
            </a:r>
            <a:r>
              <a:rPr lang="en-US" baseline="0" dirty="0" smtClean="0"/>
              <a:t> and Gentleman, Welcome to the 2010 National Rural Letter Carriers’ PAC Seminar.  My name is Elliot Friedman, and I look forward to working with you this coming year to make 2010 the best PAC year in our organizations history.  Go around the room to introduce ourselves.</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CBBF83-D952-4DAA-ABEB-841C51ACBE82}"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a:t>
            </a:r>
            <a:r>
              <a:rPr lang="en-US" baseline="0" dirty="0" smtClean="0"/>
              <a:t> is what I get to do everyday.</a:t>
            </a:r>
          </a:p>
          <a:p>
            <a:pPr>
              <a:spcBef>
                <a:spcPct val="0"/>
              </a:spcBef>
            </a:pPr>
            <a:endParaRPr lang="en-US" baseline="0" dirty="0" smtClean="0"/>
          </a:p>
          <a:p>
            <a:pPr>
              <a:spcBef>
                <a:spcPct val="0"/>
              </a:spcBef>
            </a:pPr>
            <a:r>
              <a:rPr lang="en-US" baseline="0" dirty="0" smtClean="0"/>
              <a:t>Special note:  magazine names area month later then when they get in.  If Mary Sue gets ruby status, first it has to get to me.  Second it has to be entered.  It gets done the fifth of the next month.  And will appear in the magazine a month after that.  Because of the length of this process, it again highlights the need to send remittances more often, even if they have less money.  </a:t>
            </a: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792E9D-1D39-4CD7-8B85-C4353F3973C1}" type="slidenum">
              <a:rPr lang="en-US"/>
              <a:pPr fontAlgn="base">
                <a:spcBef>
                  <a:spcPct val="0"/>
                </a:spcBef>
                <a:spcAft>
                  <a:spcPct val="0"/>
                </a:spcAft>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C35BDC-D16B-46AE-8369-DAF4C48EA89B}" type="slidenum">
              <a:rPr lang="en-US"/>
              <a:pPr fontAlgn="base">
                <a:spcBef>
                  <a:spcPct val="0"/>
                </a:spcBef>
                <a:spcAft>
                  <a:spcPct val="0"/>
                </a:spcAft>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C35BDC-D16B-46AE-8369-DAF4C48EA89B}" type="slidenum">
              <a:rPr lang="en-US">
                <a:solidFill>
                  <a:prstClr val="black"/>
                </a:solidFill>
              </a:rPr>
              <a:pPr fontAlgn="base">
                <a:spcBef>
                  <a:spcPct val="0"/>
                </a:spcBef>
                <a:spcAft>
                  <a:spcPct val="0"/>
                </a:spcAft>
              </a:pPr>
              <a:t>16</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C35BDC-D16B-46AE-8369-DAF4C48EA89B}" type="slidenum">
              <a:rPr lang="en-US">
                <a:solidFill>
                  <a:prstClr val="black"/>
                </a:solidFill>
              </a:rPr>
              <a:pPr fontAlgn="base">
                <a:spcBef>
                  <a:spcPct val="0"/>
                </a:spcBef>
                <a:spcAft>
                  <a:spcPct val="0"/>
                </a:spcAft>
              </a:pPr>
              <a:t>17</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a:t>
            </a:r>
            <a:r>
              <a:rPr lang="en-US" baseline="0" dirty="0" smtClean="0"/>
              <a:t> is very important.  The more members we get signed up to give automatically:</a:t>
            </a:r>
          </a:p>
          <a:p>
            <a:pPr>
              <a:spcBef>
                <a:spcPct val="0"/>
              </a:spcBef>
            </a:pPr>
            <a:r>
              <a:rPr lang="en-US" baseline="0" dirty="0" smtClean="0"/>
              <a:t>Fewer bounced checks</a:t>
            </a:r>
          </a:p>
          <a:p>
            <a:pPr>
              <a:spcBef>
                <a:spcPct val="0"/>
              </a:spcBef>
            </a:pPr>
            <a:r>
              <a:rPr lang="en-US" baseline="0" dirty="0" smtClean="0"/>
              <a:t>More money for us</a:t>
            </a:r>
          </a:p>
          <a:p>
            <a:pPr>
              <a:spcBef>
                <a:spcPct val="0"/>
              </a:spcBef>
            </a:pPr>
            <a:r>
              <a:rPr lang="en-US" baseline="0" dirty="0" smtClean="0"/>
              <a:t>Less work for you</a:t>
            </a:r>
          </a:p>
          <a:p>
            <a:pPr>
              <a:spcBef>
                <a:spcPct val="0"/>
              </a:spcBef>
            </a:pPr>
            <a:r>
              <a:rPr lang="en-US" baseline="0" dirty="0" smtClean="0"/>
              <a:t>You only are allowed two withholding as you know, but as far as we go, they are interchangeable from the PAC perspective.</a:t>
            </a:r>
          </a:p>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BD2DA3-A990-4D0A-A83E-61D5496426FD}" type="slidenum">
              <a:rPr lang="en-US"/>
              <a:pPr fontAlgn="base">
                <a:spcBef>
                  <a:spcPct val="0"/>
                </a:spcBef>
                <a:spcAft>
                  <a:spcPct val="0"/>
                </a:spcAft>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CBB909-F6B1-49D0-9141-4A8ACB0EF427}" type="slidenum">
              <a:rPr lang="en-US"/>
              <a:pPr fontAlgn="base">
                <a:spcBef>
                  <a:spcPct val="0"/>
                </a:spcBef>
                <a:spcAft>
                  <a:spcPct val="0"/>
                </a:spcAft>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Just explain it.</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E9F50C-6482-4A74-8330-27E9B0B7E19D}" type="slidenum">
              <a:rPr lang="en-US"/>
              <a:pPr fontAlgn="base">
                <a:spcBef>
                  <a:spcPct val="0"/>
                </a:spcBef>
                <a:spcAft>
                  <a:spcPct val="0"/>
                </a:spcAft>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AB4A2C-AEBF-40C0-BC5C-582CAED02685}" type="slidenum">
              <a:rPr lang="en-US"/>
              <a:pPr fontAlgn="base">
                <a:spcBef>
                  <a:spcPct val="0"/>
                </a:spcBef>
                <a:spcAft>
                  <a:spcPct val="0"/>
                </a:spcAft>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such thing as too much, and always shoot for the moon, but by setting incremental and attainable goals, you will accomplish them.  One bird in hand is better than two in the bush.</a:t>
            </a:r>
          </a:p>
          <a:p>
            <a:endParaRPr lang="en-US" baseline="0" dirty="0" smtClean="0"/>
          </a:p>
          <a:p>
            <a:r>
              <a:rPr lang="en-US" baseline="0" dirty="0" smtClean="0"/>
              <a:t>EFT and withholding.  2-3 thousand a month that way.  Could be 5 thousand easily, ten if we put a little elbow grease into it.</a:t>
            </a:r>
          </a:p>
          <a:p>
            <a:endParaRPr lang="en-US" baseline="0" dirty="0" smtClean="0"/>
          </a:p>
          <a:p>
            <a:r>
              <a:rPr lang="en-US" baseline="0" dirty="0" smtClean="0"/>
              <a:t>Thank your loyal members often.  </a:t>
            </a:r>
          </a:p>
          <a:p>
            <a:r>
              <a:rPr lang="en-US" baseline="0" dirty="0" smtClean="0"/>
              <a:t>Work to introduce and develop new relationships with those who have not donated</a:t>
            </a:r>
          </a:p>
          <a:p>
            <a:r>
              <a:rPr lang="en-US" baseline="0" dirty="0" smtClean="0"/>
              <a:t>Delegate.  Rita King is the king of this.</a:t>
            </a:r>
          </a:p>
          <a:p>
            <a:r>
              <a:rPr lang="en-US" baseline="0" dirty="0" smtClean="0"/>
              <a:t>Compete – Make it fun, everyone wants to win, but just by playing, we all win.</a:t>
            </a:r>
          </a:p>
          <a:p>
            <a:r>
              <a:rPr lang="en-US" baseline="0" dirty="0" smtClean="0"/>
              <a:t>90% of success is showing up.</a:t>
            </a:r>
          </a:p>
          <a:p>
            <a:r>
              <a:rPr lang="en-US" baseline="0" dirty="0" smtClean="0"/>
              <a:t>Your part of a team, utilize your resources well.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2FD4764-372F-4743-B8C2-473F27E0DBC9}"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60CD3E-7BB6-408E-B048-79FF7B7C69DC}" type="slidenum">
              <a:rPr lang="en-US"/>
              <a:pPr fontAlgn="base">
                <a:spcBef>
                  <a:spcPct val="0"/>
                </a:spcBef>
                <a:spcAft>
                  <a:spcPct val="0"/>
                </a:spcAft>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Today’s Agenda</a:t>
            </a:r>
            <a:r>
              <a:rPr lang="en-US" baseline="0" dirty="0" smtClean="0"/>
              <a:t>:  Elaborate on each point</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8EDE7F-4442-4A7F-929C-9D494A45ED71}" type="slidenum">
              <a:rPr lang="en-US"/>
              <a:pPr fontAlgn="base">
                <a:spcBef>
                  <a:spcPct val="0"/>
                </a:spcBef>
                <a:spcAft>
                  <a:spcPct val="0"/>
                </a:spcAft>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AD40DB-0D36-45AE-997C-73AA1487C540}" type="slidenum">
              <a:rPr lang="en-US"/>
              <a:pPr fontAlgn="base">
                <a:spcBef>
                  <a:spcPct val="0"/>
                </a:spcBef>
                <a:spcAft>
                  <a:spcPct val="0"/>
                </a:spcAft>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F82E37-308E-4056-BBDD-FFA7FC91EE5E}" type="slidenum">
              <a:rPr lang="en-US"/>
              <a:pPr fontAlgn="base">
                <a:spcBef>
                  <a:spcPct val="0"/>
                </a:spcBef>
                <a:spcAft>
                  <a:spcPct val="0"/>
                </a:spcAft>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017283-A791-4331-8657-CE091F141970}"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my three</a:t>
            </a:r>
            <a:r>
              <a:rPr lang="en-US" baseline="0" dirty="0" smtClean="0"/>
              <a:t> primary responsibilities.  However, primarily, m</a:t>
            </a:r>
            <a:r>
              <a:rPr lang="en-US" dirty="0" smtClean="0"/>
              <a:t>y job is to help you.  The better we work together</a:t>
            </a:r>
            <a:r>
              <a:rPr lang="en-US" baseline="0" dirty="0" smtClean="0"/>
              <a:t>, the more successful I have been.</a:t>
            </a:r>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966101-4A64-45B5-92C9-8724C4A0A74D}" type="slidenum">
              <a:rPr lang="en-US"/>
              <a:pPr fontAlgn="base">
                <a:spcBef>
                  <a:spcPct val="0"/>
                </a:spcBef>
                <a:spcAft>
                  <a:spcPct val="0"/>
                </a:spcAft>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a:t>
            </a:r>
            <a:r>
              <a:rPr lang="en-US" baseline="0" dirty="0" smtClean="0"/>
              <a:t> is honestly the most important slide of my presentation today.  If you please turn to the back of your books, there are examples of these receipts, and what I am looking for, and what I'm not.  With the software the PAC uses, having money tracked this way makes my life so much easier for me and allows me to work faster and better for you.</a:t>
            </a:r>
          </a:p>
          <a:p>
            <a:pPr>
              <a:spcBef>
                <a:spcPct val="0"/>
              </a:spcBef>
            </a:pPr>
            <a:endParaRPr lang="en-US" baseline="0" dirty="0" smtClean="0"/>
          </a:p>
          <a:p>
            <a:pPr>
              <a:spcBef>
                <a:spcPct val="0"/>
              </a:spcBef>
            </a:pPr>
            <a:r>
              <a:rPr lang="en-US" baseline="0" dirty="0" smtClean="0"/>
              <a:t>50/50’s if someone does a fifty / fifty, not everyone has to have receipt.  The winner can get credit, for the 50% going to the PAC, or you can pick a second winner gets the credit, while the first winner gets the cash.</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EE287-171C-4D66-BA8E-EEAEAE84D8C9}" type="slidenum">
              <a:rPr lang="en-US"/>
              <a:pPr fontAlgn="base">
                <a:spcBef>
                  <a:spcPct val="0"/>
                </a:spcBef>
                <a:spcAft>
                  <a:spcPct val="0"/>
                </a:spcAft>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a:t>
            </a:r>
            <a:r>
              <a:rPr lang="en-US" baseline="0" dirty="0" smtClean="0"/>
              <a:t> is honestly the most important slide of my presentation today.  If you please turn to the back of your books, there are examples of these receipts, and what I am looking for, and what I'm not.  With the software the PAC uses, having money tracked this way makes my life so much easier for me and allows me to work faster and better for you.</a:t>
            </a:r>
          </a:p>
          <a:p>
            <a:pPr>
              <a:spcBef>
                <a:spcPct val="0"/>
              </a:spcBef>
            </a:pPr>
            <a:endParaRPr lang="en-US" baseline="0" dirty="0" smtClean="0"/>
          </a:p>
          <a:p>
            <a:pPr>
              <a:spcBef>
                <a:spcPct val="0"/>
              </a:spcBef>
            </a:pPr>
            <a:r>
              <a:rPr lang="en-US" baseline="0" dirty="0" smtClean="0"/>
              <a:t>50/50’s if someone does a fifty / fifty, not everyone has to have receipt.  The winner can get credit, for the 50% going to the PAC, or you can pick a second winner gets the credit, while the first winner gets the cash.</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2EE287-171C-4D66-BA8E-EEAEAE84D8C9}" type="slidenum">
              <a:rPr lang="en-US"/>
              <a:pPr fontAlgn="base">
                <a:spcBef>
                  <a:spcPct val="0"/>
                </a:spcBef>
                <a:spcAft>
                  <a:spcPct val="0"/>
                </a:spcAft>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Please turn</a:t>
            </a:r>
            <a:r>
              <a:rPr lang="en-US" baseline="0" dirty="0" smtClean="0"/>
              <a:t> two pages back in your binders.  This is also incredibly important.  If these numbers don’t add up, I cannot deposit the checks.</a:t>
            </a:r>
          </a:p>
          <a:p>
            <a:pPr>
              <a:spcBef>
                <a:spcPct val="0"/>
              </a:spcBef>
            </a:pPr>
            <a:r>
              <a:rPr lang="en-US" baseline="0" dirty="0" smtClean="0"/>
              <a:t>All Match up</a:t>
            </a:r>
          </a:p>
          <a:p>
            <a:pPr defTabSz="932871">
              <a:spcBef>
                <a:spcPct val="0"/>
              </a:spcBef>
              <a:defRPr/>
            </a:pPr>
            <a:r>
              <a:rPr lang="en-US" baseline="0" dirty="0" smtClean="0"/>
              <a:t>All separated</a:t>
            </a:r>
            <a:endParaRPr lang="en-US" dirty="0" smtClean="0"/>
          </a:p>
          <a:p>
            <a:pPr>
              <a:spcBef>
                <a:spcPct val="0"/>
              </a:spcBef>
            </a:pPr>
            <a:r>
              <a:rPr lang="en-US" baseline="0" dirty="0" smtClean="0"/>
              <a:t>All alphabetized</a:t>
            </a:r>
          </a:p>
          <a:p>
            <a:pPr>
              <a:spcBef>
                <a:spcPct val="0"/>
              </a:spcBef>
            </a:pPr>
            <a:r>
              <a:rPr lang="en-US" baseline="0" dirty="0" smtClean="0"/>
              <a:t>Most importantly, the more the better.  Smaller remittances or batches are quicker to enter and double check than bigger batches.  Frequent ones with 100-200 are just as good if not better than one with 1500 dollars.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0C64C7-7CED-4F22-B050-4EDF78A68953}" type="slidenum">
              <a:rPr lang="en-US"/>
              <a:pPr fontAlgn="base">
                <a:spcBef>
                  <a:spcPct val="0"/>
                </a:spcBef>
                <a:spcAft>
                  <a:spcPct val="0"/>
                </a:spcAft>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05D96D-BAD9-4953-9E0E-18E30E44992D}" type="datetime1">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DAC3B-4AA0-4AFD-B684-CC4D9CBBDEBA}"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45D72-A5C6-4B76-A121-58D24BAA576B}" type="datetime1">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DAC3B-4AA0-4AFD-B684-CC4D9CBBDEB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D4ADB6-6B03-4EE5-8CC2-D5EFD36A998D}" type="datetime1">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DAC3B-4AA0-4AFD-B684-CC4D9CBBDEB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148593-E5A3-41DD-9C1B-D4673009AAC6}" type="datetime1">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DAC3B-4AA0-4AFD-B684-CC4D9CBBDEB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A0190-E732-49AA-BEBC-464595EC1420}" type="datetime1">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DAC3B-4AA0-4AFD-B684-CC4D9CBBDEB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2EA3FE-AC0F-4759-8C5B-A7C52F86D586}" type="datetime1">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DAC3B-4AA0-4AFD-B684-CC4D9CBBDEB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477606-736C-4D2F-9BC2-5D6B45479FD3}" type="datetime1">
              <a:rPr lang="en-US" smtClean="0"/>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DAC3B-4AA0-4AFD-B684-CC4D9CBBDEB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5A643E-F526-4A75-98CA-F3F54088D8D6}" type="datetime1">
              <a:rPr lang="en-US" smtClean="0"/>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DAC3B-4AA0-4AFD-B684-CC4D9CBBDEB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87079-B36F-4ABB-95F3-289484A3177F}" type="datetime1">
              <a:rPr lang="en-US" smtClean="0"/>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DAC3B-4AA0-4AFD-B684-CC4D9CBBDEB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67803-2F1D-4F32-A6FE-2B05DAC6C8F2}" type="datetime1">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DAC3B-4AA0-4AFD-B684-CC4D9CBBDEB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01179-B8D0-47F6-9412-845270E9ABD1}" type="datetime1">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DAC3B-4AA0-4AFD-B684-CC4D9CBBDEBA}"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2A5F6EF-2248-43FF-8AE4-33B05B8CD35F}" type="datetime1">
              <a:rPr lang="en-US" smtClean="0"/>
              <a:t>5/13/2013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90DAC3B-4AA0-4AFD-B684-CC4D9CBBD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steelersrock@aol.com" TargetMode="External"/><Relationship Id="rId2" Type="http://schemas.openxmlformats.org/officeDocument/2006/relationships/hyperlink" Target="mailto:Naps.ef@naps.org" TargetMode="External"/><Relationship Id="rId1" Type="http://schemas.openxmlformats.org/officeDocument/2006/relationships/slideLayout" Target="../slideLayouts/slideLayout2.xml"/><Relationship Id="rId4" Type="http://schemas.openxmlformats.org/officeDocument/2006/relationships/hyperlink" Target="mailto:NittanyLionOne@gmail.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13226" y="384748"/>
            <a:ext cx="8991600" cy="584775"/>
          </a:xfrm>
          <a:prstGeom prst="rect">
            <a:avLst/>
          </a:prstGeom>
          <a:noFill/>
          <a:ln w="9525">
            <a:noFill/>
            <a:miter lim="800000"/>
            <a:headEnd/>
            <a:tailEnd/>
          </a:ln>
        </p:spPr>
        <p:txBody>
          <a:bodyPr>
            <a:spAutoFit/>
          </a:bodyPr>
          <a:lstStyle/>
          <a:p>
            <a:pPr algn="ctr"/>
            <a:r>
              <a:rPr lang="en-US" sz="3200" dirty="0" smtClean="0">
                <a:latin typeface="Constantia" pitchFamily="18" charset="0"/>
              </a:rPr>
              <a:t>Welcome to the Legislative Training Seminar!</a:t>
            </a:r>
            <a:endParaRPr lang="en-US" sz="3200" dirty="0">
              <a:latin typeface="Constantia" pitchFamily="18" charset="0"/>
            </a:endParaRPr>
          </a:p>
        </p:txBody>
      </p:sp>
      <p:sp>
        <p:nvSpPr>
          <p:cNvPr id="7172" name="TextBox 3"/>
          <p:cNvSpPr txBox="1">
            <a:spLocks noChangeArrowheads="1"/>
          </p:cNvSpPr>
          <p:nvPr/>
        </p:nvSpPr>
        <p:spPr bwMode="auto">
          <a:xfrm>
            <a:off x="-18563" y="4800600"/>
            <a:ext cx="9144000" cy="1569660"/>
          </a:xfrm>
          <a:prstGeom prst="rect">
            <a:avLst/>
          </a:prstGeom>
          <a:noFill/>
          <a:ln w="9525">
            <a:noFill/>
            <a:miter lim="800000"/>
            <a:headEnd/>
            <a:tailEnd/>
          </a:ln>
        </p:spPr>
        <p:txBody>
          <a:bodyPr>
            <a:spAutoFit/>
          </a:bodyPr>
          <a:lstStyle/>
          <a:p>
            <a:pPr algn="ctr"/>
            <a:r>
              <a:rPr lang="en-US" sz="3200" dirty="0" smtClean="0">
                <a:latin typeface="Constantia" pitchFamily="18" charset="0"/>
              </a:rPr>
              <a:t>2013 SPAC </a:t>
            </a:r>
            <a:r>
              <a:rPr lang="en-US" sz="3200" dirty="0">
                <a:latin typeface="Constantia" pitchFamily="18" charset="0"/>
              </a:rPr>
              <a:t>Seminar</a:t>
            </a:r>
          </a:p>
          <a:p>
            <a:pPr algn="ctr"/>
            <a:r>
              <a:rPr lang="en-US" sz="3200" dirty="0" smtClean="0">
                <a:latin typeface="Constantia" pitchFamily="18" charset="0"/>
              </a:rPr>
              <a:t>April 7</a:t>
            </a:r>
            <a:r>
              <a:rPr lang="en-US" sz="3200" baseline="30000" dirty="0" smtClean="0">
                <a:latin typeface="Constantia" pitchFamily="18" charset="0"/>
              </a:rPr>
              <a:t>th</a:t>
            </a:r>
            <a:r>
              <a:rPr lang="en-US" sz="3200" dirty="0" smtClean="0">
                <a:latin typeface="Constantia" pitchFamily="18" charset="0"/>
              </a:rPr>
              <a:t>  </a:t>
            </a:r>
            <a:endParaRPr lang="en-US" sz="3200" dirty="0">
              <a:latin typeface="Constantia" pitchFamily="18" charset="0"/>
            </a:endParaRPr>
          </a:p>
          <a:p>
            <a:pPr algn="ctr"/>
            <a:r>
              <a:rPr lang="en-US" sz="3200" dirty="0" smtClean="0">
                <a:latin typeface="Constantia" pitchFamily="18" charset="0"/>
              </a:rPr>
              <a:t>Washington, DC</a:t>
            </a:r>
            <a:endParaRPr lang="en-US" sz="3200" dirty="0">
              <a:latin typeface="Constantia" pitchFamily="18" charset="0"/>
            </a:endParaRPr>
          </a:p>
        </p:txBody>
      </p:sp>
      <p:pic>
        <p:nvPicPr>
          <p:cNvPr id="1026" name="Picture 2" descr="C:\Users\naps.ef\Desktop\NAPS CCC Pin 2013 (2)_P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3648"/>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90DAC3B-4AA0-4AFD-B684-CC4D9CBBDEBA}"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ps.ef\Desktop\SPAC-Br-Group-Collect-Form_9-09 (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066800"/>
            <a:ext cx="4651664"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1600" y="494463"/>
            <a:ext cx="5867400" cy="369332"/>
          </a:xfrm>
          <a:prstGeom prst="rect">
            <a:avLst/>
          </a:prstGeom>
          <a:noFill/>
        </p:spPr>
        <p:txBody>
          <a:bodyPr wrap="square" rtlCol="0">
            <a:spAutoFit/>
          </a:bodyPr>
          <a:lstStyle/>
          <a:p>
            <a:pPr algn="ctr"/>
            <a:r>
              <a:rPr lang="en-US" dirty="0" smtClean="0"/>
              <a:t>Good Group Collection Form</a:t>
            </a:r>
            <a:endParaRPr lang="en-US" dirty="0"/>
          </a:p>
        </p:txBody>
      </p:sp>
      <p:sp>
        <p:nvSpPr>
          <p:cNvPr id="3" name="TextBox 2"/>
          <p:cNvSpPr txBox="1"/>
          <p:nvPr/>
        </p:nvSpPr>
        <p:spPr>
          <a:xfrm>
            <a:off x="76200" y="4419600"/>
            <a:ext cx="1752600" cy="1200329"/>
          </a:xfrm>
          <a:prstGeom prst="rect">
            <a:avLst/>
          </a:prstGeom>
          <a:noFill/>
        </p:spPr>
        <p:txBody>
          <a:bodyPr wrap="square" rtlCol="0">
            <a:spAutoFit/>
          </a:bodyPr>
          <a:lstStyle/>
          <a:p>
            <a:r>
              <a:rPr lang="en-US" dirty="0" smtClean="0">
                <a:latin typeface="Cambria" pitchFamily="18" charset="0"/>
              </a:rPr>
              <a:t>Group/Branch getting credit for the 50/50 or Pass the Hat</a:t>
            </a:r>
            <a:endParaRPr lang="en-US" dirty="0">
              <a:latin typeface="Cambria" pitchFamily="18" charset="0"/>
            </a:endParaRPr>
          </a:p>
        </p:txBody>
      </p:sp>
      <p:cxnSp>
        <p:nvCxnSpPr>
          <p:cNvPr id="5" name="Straight Arrow Connector 4"/>
          <p:cNvCxnSpPr/>
          <p:nvPr/>
        </p:nvCxnSpPr>
        <p:spPr>
          <a:xfrm flipV="1">
            <a:off x="1524000" y="5062582"/>
            <a:ext cx="914400" cy="856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6858000" y="4724400"/>
            <a:ext cx="2133600" cy="1477328"/>
          </a:xfrm>
          <a:prstGeom prst="rect">
            <a:avLst/>
          </a:prstGeom>
          <a:noFill/>
        </p:spPr>
        <p:txBody>
          <a:bodyPr wrap="square" rtlCol="0">
            <a:spAutoFit/>
          </a:bodyPr>
          <a:lstStyle/>
          <a:p>
            <a:r>
              <a:rPr lang="en-US" dirty="0" smtClean="0"/>
              <a:t>There should only be one money order that matches the dollar amount.</a:t>
            </a:r>
            <a:endParaRPr lang="en-US" dirty="0"/>
          </a:p>
        </p:txBody>
      </p:sp>
      <p:cxnSp>
        <p:nvCxnSpPr>
          <p:cNvPr id="8" name="Straight Arrow Connector 7"/>
          <p:cNvCxnSpPr/>
          <p:nvPr/>
        </p:nvCxnSpPr>
        <p:spPr>
          <a:xfrm flipH="1">
            <a:off x="4953000" y="5619929"/>
            <a:ext cx="1905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4953000" y="3505200"/>
            <a:ext cx="2209800" cy="1219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Slide Number Placeholder 10"/>
          <p:cNvSpPr>
            <a:spLocks noGrp="1"/>
          </p:cNvSpPr>
          <p:nvPr>
            <p:ph type="sldNum" sz="quarter" idx="12"/>
          </p:nvPr>
        </p:nvSpPr>
        <p:spPr/>
        <p:txBody>
          <a:bodyPr/>
          <a:lstStyle/>
          <a:p>
            <a:fld id="{290DAC3B-4AA0-4AFD-B684-CC4D9CBBDEBA}" type="slidenum">
              <a:rPr lang="en-US" smtClean="0"/>
              <a:pPr/>
              <a:t>10</a:t>
            </a:fld>
            <a:endParaRPr lang="en-US"/>
          </a:p>
        </p:txBody>
      </p:sp>
    </p:spTree>
    <p:extLst>
      <p:ext uri="{BB962C8B-B14F-4D97-AF65-F5344CB8AC3E}">
        <p14:creationId xmlns:p14="http://schemas.microsoft.com/office/powerpoint/2010/main" val="3523270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685800" y="0"/>
            <a:ext cx="78486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Group Contributions</a:t>
            </a:r>
            <a:endParaRPr lang="en-US" sz="3200" dirty="0">
              <a:latin typeface="Cambria" pitchFamily="18" charset="0"/>
            </a:endParaRPr>
          </a:p>
        </p:txBody>
      </p:sp>
      <p:sp>
        <p:nvSpPr>
          <p:cNvPr id="4" name="TextBox 3"/>
          <p:cNvSpPr txBox="1"/>
          <p:nvPr/>
        </p:nvSpPr>
        <p:spPr>
          <a:xfrm>
            <a:off x="381000" y="457200"/>
            <a:ext cx="8763000" cy="6909584"/>
          </a:xfrm>
          <a:prstGeom prst="rect">
            <a:avLst/>
          </a:prstGeom>
          <a:noFill/>
        </p:spPr>
        <p:txBody>
          <a:bodyPr>
            <a:spAutoFit/>
          </a:bodyPr>
          <a:lstStyle/>
          <a:p>
            <a:pPr fontAlgn="auto">
              <a:spcBef>
                <a:spcPts val="0"/>
              </a:spcBef>
              <a:spcAft>
                <a:spcPts val="0"/>
              </a:spcAft>
              <a:defRPr/>
            </a:pPr>
            <a:endParaRPr lang="en-US" sz="2000" u="sng" dirty="0" smtClean="0">
              <a:latin typeface="Cambria" pitchFamily="18" charset="0"/>
            </a:endParaRPr>
          </a:p>
          <a:p>
            <a:pPr fontAlgn="auto">
              <a:spcBef>
                <a:spcPts val="0"/>
              </a:spcBef>
              <a:spcAft>
                <a:spcPts val="0"/>
              </a:spcAft>
              <a:defRPr/>
            </a:pPr>
            <a:endParaRPr lang="en-US" sz="2000" u="sng" dirty="0">
              <a:latin typeface="Cambria" pitchFamily="18" charset="0"/>
            </a:endParaRPr>
          </a:p>
          <a:p>
            <a:pPr fontAlgn="auto">
              <a:spcBef>
                <a:spcPts val="0"/>
              </a:spcBef>
              <a:spcAft>
                <a:spcPts val="0"/>
              </a:spcAft>
              <a:defRPr/>
            </a:pPr>
            <a:endParaRPr lang="en-US" sz="2000" u="sng" dirty="0" smtClean="0">
              <a:latin typeface="Cambria" pitchFamily="18" charset="0"/>
            </a:endParaRPr>
          </a:p>
          <a:p>
            <a:pPr fontAlgn="auto">
              <a:spcBef>
                <a:spcPts val="0"/>
              </a:spcBef>
              <a:spcAft>
                <a:spcPts val="0"/>
              </a:spcAft>
              <a:defRPr/>
            </a:pPr>
            <a:r>
              <a:rPr lang="en-US" sz="2000" u="sng" dirty="0" smtClean="0">
                <a:latin typeface="Cambria" pitchFamily="18" charset="0"/>
              </a:rPr>
              <a:t>Please</a:t>
            </a:r>
            <a:r>
              <a:rPr lang="en-US" sz="2000" dirty="0" smtClean="0">
                <a:latin typeface="Cambria" pitchFamily="18" charset="0"/>
              </a:rPr>
              <a:t> </a:t>
            </a:r>
            <a:r>
              <a:rPr lang="en-US" sz="2000" dirty="0">
                <a:latin typeface="Cambria" pitchFamily="18" charset="0"/>
              </a:rPr>
              <a:t>make sure:</a:t>
            </a: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 </a:t>
            </a:r>
            <a:r>
              <a:rPr lang="en-US" sz="2000" dirty="0" smtClean="0">
                <a:latin typeface="Cambria" pitchFamily="18" charset="0"/>
              </a:rPr>
              <a:t>These should only be used for 50/50 raffles or a “pass the hat”</a:t>
            </a:r>
          </a:p>
          <a:p>
            <a:pPr algn="just" fontAlgn="auto">
              <a:lnSpc>
                <a:spcPct val="150000"/>
              </a:lnSpc>
              <a:spcBef>
                <a:spcPts val="0"/>
              </a:spcBef>
              <a:spcAft>
                <a:spcPts val="0"/>
              </a:spcAft>
              <a:buFont typeface="Arial" pitchFamily="34" charset="0"/>
              <a:buChar char="•"/>
              <a:defRPr/>
            </a:pPr>
            <a:r>
              <a:rPr lang="en-US" sz="2000" dirty="0" smtClean="0">
                <a:latin typeface="Cambria" pitchFamily="18" charset="0"/>
              </a:rPr>
              <a:t>It is always better to use individual receipts allowing for both the individual and the branch to receive credit for a contribution</a:t>
            </a:r>
            <a:endParaRPr lang="en-US" sz="2000" b="1" u="sng"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smtClean="0">
                <a:latin typeface="Cambria" pitchFamily="18" charset="0"/>
              </a:rPr>
              <a:t>Only one money order should accompany each group receipt form</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 </a:t>
            </a:r>
            <a:r>
              <a:rPr lang="en-US" sz="2000" dirty="0" smtClean="0">
                <a:latin typeface="Cambria" pitchFamily="18" charset="0"/>
              </a:rPr>
              <a:t>Money orders should be made out to SPAC</a:t>
            </a:r>
          </a:p>
          <a:p>
            <a:pPr algn="just" fontAlgn="auto">
              <a:lnSpc>
                <a:spcPct val="150000"/>
              </a:lnSpc>
              <a:spcBef>
                <a:spcPts val="0"/>
              </a:spcBef>
              <a:spcAft>
                <a:spcPts val="0"/>
              </a:spcAft>
              <a:buFont typeface="Arial" pitchFamily="34" charset="0"/>
              <a:buChar char="•"/>
              <a:defRPr/>
            </a:pPr>
            <a:r>
              <a:rPr lang="en-US" sz="2000" dirty="0" smtClean="0">
                <a:latin typeface="Cambria" pitchFamily="18" charset="0"/>
              </a:rPr>
              <a:t>The fee for the money order cannot be taken out of the SPAC funds and is allowed to be reimbursed by a local or state branch</a:t>
            </a:r>
          </a:p>
          <a:p>
            <a:pPr algn="just" fontAlgn="auto">
              <a:lnSpc>
                <a:spcPct val="150000"/>
              </a:lnSpc>
              <a:spcBef>
                <a:spcPts val="0"/>
              </a:spcBef>
              <a:spcAft>
                <a:spcPts val="0"/>
              </a:spcAft>
              <a:buFont typeface="Arial" pitchFamily="34" charset="0"/>
              <a:buChar char="•"/>
              <a:defRPr/>
            </a:pPr>
            <a:r>
              <a:rPr lang="en-US" sz="2000" dirty="0" smtClean="0">
                <a:latin typeface="Cambria" pitchFamily="18" charset="0"/>
              </a:rPr>
              <a:t>This form is available on the NAPS website in the SPAC portion of the Legislative Center</a:t>
            </a:r>
          </a:p>
          <a:p>
            <a:pPr algn="just" fontAlgn="auto">
              <a:lnSpc>
                <a:spcPct val="150000"/>
              </a:lnSpc>
              <a:spcBef>
                <a:spcPts val="0"/>
              </a:spcBef>
              <a:spcAft>
                <a:spcPts val="0"/>
              </a:spcAft>
              <a:buFont typeface="Arial" pitchFamily="34" charset="0"/>
              <a:buChar char="•"/>
              <a:defRPr/>
            </a:pPr>
            <a:r>
              <a:rPr lang="en-US" sz="2000" b="1" u="sng" dirty="0" smtClean="0">
                <a:latin typeface="Cambria" pitchFamily="18" charset="0"/>
              </a:rPr>
              <a:t>KEEP RECORDS!!!</a:t>
            </a:r>
          </a:p>
          <a:p>
            <a:pPr algn="just" fontAlgn="auto">
              <a:lnSpc>
                <a:spcPct val="150000"/>
              </a:lnSpc>
              <a:spcBef>
                <a:spcPts val="0"/>
              </a:spcBef>
              <a:spcAft>
                <a:spcPts val="0"/>
              </a:spcAft>
              <a:buFont typeface="Arial" pitchFamily="34" charset="0"/>
              <a:buChar char="•"/>
              <a:defRPr/>
            </a:pPr>
            <a:endParaRPr lang="en-US" sz="2600" dirty="0">
              <a:latin typeface="Cambria" pitchFamily="18" charset="0"/>
            </a:endParaRPr>
          </a:p>
          <a:p>
            <a:pPr fontAlgn="auto">
              <a:spcBef>
                <a:spcPts val="0"/>
              </a:spcBef>
              <a:spcAft>
                <a:spcPts val="0"/>
              </a:spcAft>
              <a:defRPr/>
            </a:pPr>
            <a:endParaRPr lang="en-US" sz="2400" dirty="0">
              <a:solidFill>
                <a:schemeClr val="accent4">
                  <a:lumMod val="10000"/>
                </a:schemeClr>
              </a:solidFill>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11</a:t>
            </a:fld>
            <a:endParaRPr lang="en-US"/>
          </a:p>
        </p:txBody>
      </p:sp>
    </p:spTree>
    <p:extLst>
      <p:ext uri="{BB962C8B-B14F-4D97-AF65-F5344CB8AC3E}">
        <p14:creationId xmlns:p14="http://schemas.microsoft.com/office/powerpoint/2010/main" val="27714686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Step Three: Maintain Records</a:t>
            </a:r>
            <a:endParaRPr lang="en-US" dirty="0"/>
          </a:p>
        </p:txBody>
      </p:sp>
      <p:graphicFrame>
        <p:nvGraphicFramePr>
          <p:cNvPr id="8" name="Content Placeholder 7"/>
          <p:cNvGraphicFramePr>
            <a:graphicFrameLocks noGrp="1"/>
          </p:cNvGraphicFramePr>
          <p:nvPr>
            <p:ph sz="quarter" idx="13"/>
            <p:extLst>
              <p:ext uri="{D42A27DB-BD31-4B8C-83A1-F6EECF244321}">
                <p14:modId xmlns:p14="http://schemas.microsoft.com/office/powerpoint/2010/main" val="2150585754"/>
              </p:ext>
            </p:extLst>
          </p:nvPr>
        </p:nvGraphicFramePr>
        <p:xfrm>
          <a:off x="228600" y="978932"/>
          <a:ext cx="8763000" cy="5170874"/>
        </p:xfrm>
        <a:graphic>
          <a:graphicData uri="http://schemas.openxmlformats.org/drawingml/2006/table">
            <a:tbl>
              <a:tblPr firstRow="1" bandRow="1">
                <a:tableStyleId>{5C22544A-7EE6-4342-B048-85BDC9FD1C3A}</a:tableStyleId>
              </a:tblPr>
              <a:tblGrid>
                <a:gridCol w="1460500"/>
                <a:gridCol w="1460500"/>
                <a:gridCol w="1460500"/>
                <a:gridCol w="1460500"/>
                <a:gridCol w="1460500"/>
                <a:gridCol w="1460500"/>
              </a:tblGrid>
              <a:tr h="805144">
                <a:tc>
                  <a:txBody>
                    <a:bodyPr/>
                    <a:lstStyle/>
                    <a:p>
                      <a:r>
                        <a:rPr lang="en-US" dirty="0" smtClean="0"/>
                        <a:t>EID Number</a:t>
                      </a:r>
                      <a:endParaRPr lang="en-US" dirty="0"/>
                    </a:p>
                  </a:txBody>
                  <a:tcPr/>
                </a:tc>
                <a:tc>
                  <a:txBody>
                    <a:bodyPr/>
                    <a:lstStyle/>
                    <a:p>
                      <a:r>
                        <a:rPr lang="en-US" dirty="0" smtClean="0"/>
                        <a:t>Name</a:t>
                      </a:r>
                      <a:endParaRPr lang="en-US" dirty="0"/>
                    </a:p>
                  </a:txBody>
                  <a:tcPr/>
                </a:tc>
                <a:tc>
                  <a:txBody>
                    <a:bodyPr/>
                    <a:lstStyle/>
                    <a:p>
                      <a:r>
                        <a:rPr lang="en-US" dirty="0" smtClean="0"/>
                        <a:t>Event Donation Made</a:t>
                      </a:r>
                      <a:endParaRPr lang="en-US" dirty="0"/>
                    </a:p>
                  </a:txBody>
                  <a:tcPr/>
                </a:tc>
                <a:tc>
                  <a:txBody>
                    <a:bodyPr/>
                    <a:lstStyle/>
                    <a:p>
                      <a:r>
                        <a:rPr lang="en-US" dirty="0" smtClean="0"/>
                        <a:t>Donation Amount</a:t>
                      </a:r>
                      <a:endParaRPr lang="en-US" dirty="0"/>
                    </a:p>
                  </a:txBody>
                  <a:tcPr/>
                </a:tc>
                <a:tc>
                  <a:txBody>
                    <a:bodyPr/>
                    <a:lstStyle/>
                    <a:p>
                      <a:r>
                        <a:rPr lang="en-US" dirty="0" smtClean="0"/>
                        <a:t>Date of Donation</a:t>
                      </a:r>
                      <a:endParaRPr lang="en-US" dirty="0"/>
                    </a:p>
                  </a:txBody>
                  <a:tcPr/>
                </a:tc>
                <a:tc>
                  <a:txBody>
                    <a:bodyPr/>
                    <a:lstStyle/>
                    <a:p>
                      <a:r>
                        <a:rPr lang="en-US" dirty="0" smtClean="0"/>
                        <a:t>Preferred</a:t>
                      </a:r>
                    </a:p>
                    <a:p>
                      <a:r>
                        <a:rPr lang="en-US" dirty="0" smtClean="0"/>
                        <a:t>Contact</a:t>
                      </a:r>
                      <a:endParaRPr lang="en-US" dirty="0"/>
                    </a:p>
                  </a:txBody>
                  <a:tcPr/>
                </a:tc>
              </a:tr>
              <a:tr h="805144">
                <a:tc>
                  <a:txBody>
                    <a:bodyPr/>
                    <a:lstStyle/>
                    <a:p>
                      <a:r>
                        <a:rPr lang="en-US" dirty="0" smtClean="0"/>
                        <a:t>08172000</a:t>
                      </a:r>
                      <a:endParaRPr lang="en-US" dirty="0"/>
                    </a:p>
                  </a:txBody>
                  <a:tcPr/>
                </a:tc>
                <a:tc>
                  <a:txBody>
                    <a:bodyPr/>
                    <a:lstStyle/>
                    <a:p>
                      <a:r>
                        <a:rPr lang="en-US" dirty="0" smtClean="0"/>
                        <a:t>Elliot Friedman</a:t>
                      </a:r>
                      <a:endParaRPr lang="en-US" dirty="0"/>
                    </a:p>
                  </a:txBody>
                  <a:tcPr/>
                </a:tc>
                <a:tc>
                  <a:txBody>
                    <a:bodyPr/>
                    <a:lstStyle/>
                    <a:p>
                      <a:r>
                        <a:rPr lang="en-US" dirty="0" smtClean="0"/>
                        <a:t>Area Training</a:t>
                      </a:r>
                      <a:endParaRPr lang="en-US" dirty="0"/>
                    </a:p>
                  </a:txBody>
                  <a:tcPr/>
                </a:tc>
                <a:tc>
                  <a:txBody>
                    <a:bodyPr/>
                    <a:lstStyle/>
                    <a:p>
                      <a:r>
                        <a:rPr lang="en-US" dirty="0" smtClean="0"/>
                        <a:t>100</a:t>
                      </a:r>
                      <a:endParaRPr lang="en-US" dirty="0"/>
                    </a:p>
                  </a:txBody>
                  <a:tcPr/>
                </a:tc>
                <a:tc>
                  <a:txBody>
                    <a:bodyPr/>
                    <a:lstStyle/>
                    <a:p>
                      <a:r>
                        <a:rPr lang="en-US" dirty="0" smtClean="0"/>
                        <a:t>08/01/12</a:t>
                      </a:r>
                      <a:endParaRPr lang="en-US" dirty="0"/>
                    </a:p>
                  </a:txBody>
                  <a:tcPr/>
                </a:tc>
                <a:tc>
                  <a:txBody>
                    <a:bodyPr/>
                    <a:lstStyle/>
                    <a:p>
                      <a:r>
                        <a:rPr lang="en-US" dirty="0" smtClean="0">
                          <a:hlinkClick r:id="rId2"/>
                        </a:rPr>
                        <a:t>Naps.ef@naps.org</a:t>
                      </a:r>
                      <a:r>
                        <a:rPr lang="en-US" dirty="0" smtClean="0"/>
                        <a:t> </a:t>
                      </a:r>
                    </a:p>
                    <a:p>
                      <a:endParaRPr lang="en-US" dirty="0"/>
                    </a:p>
                  </a:txBody>
                  <a:tcPr/>
                </a:tc>
              </a:tr>
              <a:tr h="805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07041776</a:t>
                      </a:r>
                    </a:p>
                    <a:p>
                      <a:endParaRPr lang="en-US" dirty="0"/>
                    </a:p>
                  </a:txBody>
                  <a:tcPr/>
                </a:tc>
                <a:tc>
                  <a:txBody>
                    <a:bodyPr/>
                    <a:lstStyle/>
                    <a:p>
                      <a:r>
                        <a:rPr lang="en-US" dirty="0" smtClean="0"/>
                        <a:t>Jovan Duncan</a:t>
                      </a:r>
                      <a:endParaRPr lang="en-US" dirty="0"/>
                    </a:p>
                  </a:txBody>
                  <a:tcPr/>
                </a:tc>
                <a:tc>
                  <a:txBody>
                    <a:bodyPr/>
                    <a:lstStyle/>
                    <a:p>
                      <a:r>
                        <a:rPr lang="en-US" dirty="0" smtClean="0"/>
                        <a:t>State Convention</a:t>
                      </a:r>
                      <a:endParaRPr lang="en-US" dirty="0"/>
                    </a:p>
                  </a:txBody>
                  <a:tcPr/>
                </a:tc>
                <a:tc>
                  <a:txBody>
                    <a:bodyPr/>
                    <a:lstStyle/>
                    <a:p>
                      <a:r>
                        <a:rPr lang="en-US" dirty="0" smtClean="0"/>
                        <a:t>500</a:t>
                      </a:r>
                      <a:endParaRPr lang="en-US" dirty="0"/>
                    </a:p>
                  </a:txBody>
                  <a:tcPr/>
                </a:tc>
                <a:tc>
                  <a:txBody>
                    <a:bodyPr/>
                    <a:lstStyle/>
                    <a:p>
                      <a:r>
                        <a:rPr lang="en-US" dirty="0" smtClean="0"/>
                        <a:t>09/05/19</a:t>
                      </a:r>
                      <a:endParaRPr lang="en-US" dirty="0"/>
                    </a:p>
                  </a:txBody>
                  <a:tcPr/>
                </a:tc>
                <a:tc>
                  <a:txBody>
                    <a:bodyPr/>
                    <a:lstStyle/>
                    <a:p>
                      <a:r>
                        <a:rPr lang="en-US" dirty="0" smtClean="0">
                          <a:hlinkClick r:id="rId3"/>
                        </a:rPr>
                        <a:t>steelersrock@aol.com</a:t>
                      </a:r>
                      <a:endParaRPr lang="en-US" dirty="0" smtClean="0"/>
                    </a:p>
                    <a:p>
                      <a:endParaRPr lang="en-US" dirty="0"/>
                    </a:p>
                  </a:txBody>
                  <a:tcPr/>
                </a:tc>
              </a:tr>
              <a:tr h="1046687">
                <a:tc>
                  <a:txBody>
                    <a:bodyPr/>
                    <a:lstStyle/>
                    <a:p>
                      <a:r>
                        <a:rPr lang="en-US" dirty="0" smtClean="0"/>
                        <a:t>02365448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Seth</a:t>
                      </a:r>
                      <a:r>
                        <a:rPr lang="en-US" baseline="0" dirty="0" smtClean="0"/>
                        <a:t> Lennon</a:t>
                      </a:r>
                      <a:endParaRPr lang="en-US" dirty="0" smtClean="0"/>
                    </a:p>
                    <a:p>
                      <a:endParaRPr lang="en-US" dirty="0"/>
                    </a:p>
                  </a:txBody>
                  <a:tcPr/>
                </a:tc>
                <a:tc>
                  <a:txBody>
                    <a:bodyPr/>
                    <a:lstStyle/>
                    <a:p>
                      <a:r>
                        <a:rPr lang="en-US" dirty="0" smtClean="0"/>
                        <a:t>Branch Meeting</a:t>
                      </a:r>
                      <a:endParaRPr lang="en-US" dirty="0"/>
                    </a:p>
                  </a:txBody>
                  <a:tcPr/>
                </a:tc>
                <a:tc>
                  <a:txBody>
                    <a:bodyPr/>
                    <a:lstStyle/>
                    <a:p>
                      <a:r>
                        <a:rPr lang="en-US" dirty="0" smtClean="0"/>
                        <a:t>750</a:t>
                      </a:r>
                      <a:endParaRPr lang="en-US" dirty="0"/>
                    </a:p>
                  </a:txBody>
                  <a:tcPr/>
                </a:tc>
                <a:tc>
                  <a:txBody>
                    <a:bodyPr/>
                    <a:lstStyle/>
                    <a:p>
                      <a:r>
                        <a:rPr lang="en-US" dirty="0" smtClean="0"/>
                        <a:t>08/02/10</a:t>
                      </a:r>
                      <a:endParaRPr lang="en-US" dirty="0"/>
                    </a:p>
                  </a:txBody>
                  <a:tcPr/>
                </a:tc>
                <a:tc>
                  <a:txBody>
                    <a:bodyPr/>
                    <a:lstStyle/>
                    <a:p>
                      <a:r>
                        <a:rPr lang="en-US" dirty="0" smtClean="0">
                          <a:hlinkClick r:id="rId4"/>
                        </a:rPr>
                        <a:t>NittanyLionOne@gmail.com</a:t>
                      </a:r>
                      <a:endParaRPr lang="en-US" dirty="0" smtClean="0"/>
                    </a:p>
                    <a:p>
                      <a:endParaRPr lang="en-US" dirty="0"/>
                    </a:p>
                  </a:txBody>
                  <a:tcPr/>
                </a:tc>
              </a:tr>
              <a:tr h="598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04271983</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Bailey</a:t>
                      </a:r>
                      <a:r>
                        <a:rPr lang="en-US" baseline="0" dirty="0" smtClean="0"/>
                        <a:t> Anderson</a:t>
                      </a:r>
                      <a:endParaRPr lang="en-US" dirty="0" smtClean="0"/>
                    </a:p>
                  </a:txBody>
                  <a:tcPr/>
                </a:tc>
                <a:tc>
                  <a:txBody>
                    <a:bodyPr/>
                    <a:lstStyle/>
                    <a:p>
                      <a:r>
                        <a:rPr lang="en-US" dirty="0" smtClean="0"/>
                        <a:t>Holiday</a:t>
                      </a:r>
                      <a:r>
                        <a:rPr lang="en-US" baseline="0" dirty="0" smtClean="0"/>
                        <a:t> Party</a:t>
                      </a:r>
                      <a:endParaRPr lang="en-US" dirty="0"/>
                    </a:p>
                  </a:txBody>
                  <a:tcPr/>
                </a:tc>
                <a:tc>
                  <a:txBody>
                    <a:bodyPr/>
                    <a:lstStyle/>
                    <a:p>
                      <a:r>
                        <a:rPr lang="en-US" dirty="0" smtClean="0"/>
                        <a:t>201</a:t>
                      </a:r>
                      <a:endParaRPr lang="en-US" dirty="0"/>
                    </a:p>
                  </a:txBody>
                  <a:tcPr/>
                </a:tc>
                <a:tc>
                  <a:txBody>
                    <a:bodyPr/>
                    <a:lstStyle/>
                    <a:p>
                      <a:r>
                        <a:rPr lang="en-US" dirty="0" smtClean="0"/>
                        <a:t>08/03/10</a:t>
                      </a:r>
                      <a:endParaRPr lang="en-US" dirty="0"/>
                    </a:p>
                  </a:txBody>
                  <a:tcPr/>
                </a:tc>
                <a:tc>
                  <a:txBody>
                    <a:bodyPr/>
                    <a:lstStyle/>
                    <a:p>
                      <a:r>
                        <a:rPr lang="en-US" dirty="0" smtClean="0"/>
                        <a:t>(703)</a:t>
                      </a:r>
                      <a:r>
                        <a:rPr lang="en-US" baseline="0" dirty="0" smtClean="0"/>
                        <a:t> 836-9660</a:t>
                      </a:r>
                    </a:p>
                  </a:txBody>
                  <a:tcPr/>
                </a:tc>
              </a:tr>
              <a:tr h="59887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1447800" y="609600"/>
            <a:ext cx="6324600" cy="369332"/>
          </a:xfrm>
          <a:prstGeom prst="rect">
            <a:avLst/>
          </a:prstGeom>
          <a:noFill/>
        </p:spPr>
        <p:txBody>
          <a:bodyPr wrap="square" rtlCol="0">
            <a:spAutoFit/>
          </a:bodyPr>
          <a:lstStyle/>
          <a:p>
            <a:pPr algn="ctr"/>
            <a:r>
              <a:rPr lang="en-US" dirty="0" smtClean="0"/>
              <a:t>Sample Records Spreadsheet</a:t>
            </a:r>
            <a:endParaRPr lang="en-US" dirty="0"/>
          </a:p>
        </p:txBody>
      </p:sp>
      <p:sp>
        <p:nvSpPr>
          <p:cNvPr id="4" name="Slide Number Placeholder 3"/>
          <p:cNvSpPr>
            <a:spLocks noGrp="1"/>
          </p:cNvSpPr>
          <p:nvPr>
            <p:ph type="sldNum" sz="quarter" idx="12"/>
          </p:nvPr>
        </p:nvSpPr>
        <p:spPr/>
        <p:txBody>
          <a:bodyPr/>
          <a:lstStyle/>
          <a:p>
            <a:fld id="{290DAC3B-4AA0-4AFD-B684-CC4D9CBBDEBA}"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85800" y="228600"/>
            <a:ext cx="77724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Second Step: Sending in </a:t>
            </a:r>
            <a:r>
              <a:rPr lang="en-US" sz="3200" dirty="0">
                <a:latin typeface="Cambria" pitchFamily="18" charset="0"/>
              </a:rPr>
              <a:t>PAC Money</a:t>
            </a:r>
          </a:p>
        </p:txBody>
      </p:sp>
      <p:sp>
        <p:nvSpPr>
          <p:cNvPr id="14339" name="TextBox 2"/>
          <p:cNvSpPr txBox="1">
            <a:spLocks noChangeArrowheads="1"/>
          </p:cNvSpPr>
          <p:nvPr/>
        </p:nvSpPr>
        <p:spPr bwMode="auto">
          <a:xfrm>
            <a:off x="152400" y="1992362"/>
            <a:ext cx="8991600" cy="3046988"/>
          </a:xfrm>
          <a:prstGeom prst="rect">
            <a:avLst/>
          </a:prstGeom>
          <a:noFill/>
          <a:ln w="9525">
            <a:noFill/>
            <a:miter lim="800000"/>
            <a:headEnd/>
            <a:tailEnd/>
          </a:ln>
        </p:spPr>
        <p:txBody>
          <a:bodyPr>
            <a:spAutoFit/>
          </a:bodyPr>
          <a:lstStyle/>
          <a:p>
            <a:pPr>
              <a:buFont typeface="Arial" charset="0"/>
              <a:buChar char="•"/>
            </a:pPr>
            <a:r>
              <a:rPr lang="en-US" sz="2400" dirty="0">
                <a:latin typeface="Cambria" pitchFamily="18" charset="0"/>
              </a:rPr>
              <a:t>  Please </a:t>
            </a:r>
            <a:r>
              <a:rPr lang="en-US" sz="2400" dirty="0" smtClean="0">
                <a:latin typeface="Cambria" pitchFamily="18" charset="0"/>
              </a:rPr>
              <a:t>double </a:t>
            </a:r>
            <a:r>
              <a:rPr lang="en-US" sz="2400" dirty="0">
                <a:latin typeface="Cambria" pitchFamily="18" charset="0"/>
              </a:rPr>
              <a:t>check your </a:t>
            </a:r>
            <a:r>
              <a:rPr lang="en-US" sz="2400" dirty="0" smtClean="0">
                <a:latin typeface="Cambria" pitchFamily="18" charset="0"/>
              </a:rPr>
              <a:t>totals</a:t>
            </a:r>
            <a:endParaRPr lang="en-US" sz="2400" dirty="0">
              <a:latin typeface="Cambria" pitchFamily="18" charset="0"/>
            </a:endParaRPr>
          </a:p>
          <a:p>
            <a:r>
              <a:rPr lang="en-US" sz="2400" dirty="0">
                <a:latin typeface="Cambria" pitchFamily="18" charset="0"/>
              </a:rPr>
              <a:t>  </a:t>
            </a:r>
            <a:endParaRPr lang="en-US" sz="2400" dirty="0" smtClean="0">
              <a:latin typeface="Cambria" pitchFamily="18" charset="0"/>
            </a:endParaRPr>
          </a:p>
          <a:p>
            <a:pPr>
              <a:buFont typeface="Arial" charset="0"/>
              <a:buChar char="•"/>
            </a:pPr>
            <a:r>
              <a:rPr lang="en-US" sz="2400" dirty="0" smtClean="0">
                <a:latin typeface="Cambria" pitchFamily="18" charset="0"/>
              </a:rPr>
              <a:t>  Individual contributions and Group Contributions are supposed to be deposited in the SPAC bank account within 10 days of a contribution being made</a:t>
            </a:r>
          </a:p>
          <a:p>
            <a:endParaRPr lang="en-US" sz="2400" dirty="0" smtClean="0">
              <a:latin typeface="Cambria" pitchFamily="18" charset="0"/>
            </a:endParaRPr>
          </a:p>
          <a:p>
            <a:pPr>
              <a:buFont typeface="Arial" charset="0"/>
              <a:buChar char="•"/>
            </a:pPr>
            <a:r>
              <a:rPr lang="en-US" sz="2400" dirty="0" smtClean="0">
                <a:latin typeface="Cambria" pitchFamily="18" charset="0"/>
              </a:rPr>
              <a:t>  Please do not delay in sending contributions in to National Headquarters</a:t>
            </a:r>
            <a:endParaRPr lang="en-US" sz="2400" dirty="0">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28600" y="152400"/>
            <a:ext cx="86106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Step Three: Account </a:t>
            </a:r>
            <a:r>
              <a:rPr lang="en-US" sz="3200" dirty="0" err="1" smtClean="0">
                <a:latin typeface="Cambria" pitchFamily="18" charset="0"/>
              </a:rPr>
              <a:t>Managment</a:t>
            </a:r>
            <a:endParaRPr lang="en-US" sz="3200" dirty="0">
              <a:latin typeface="Cambria" pitchFamily="18" charset="0"/>
            </a:endParaRPr>
          </a:p>
        </p:txBody>
      </p:sp>
      <p:sp>
        <p:nvSpPr>
          <p:cNvPr id="15363" name="TextBox 2"/>
          <p:cNvSpPr txBox="1">
            <a:spLocks noChangeArrowheads="1"/>
          </p:cNvSpPr>
          <p:nvPr/>
        </p:nvSpPr>
        <p:spPr bwMode="auto">
          <a:xfrm>
            <a:off x="228600" y="1828800"/>
            <a:ext cx="8610600" cy="4462760"/>
          </a:xfrm>
          <a:prstGeom prst="rect">
            <a:avLst/>
          </a:prstGeom>
          <a:noFill/>
          <a:ln w="9525">
            <a:noFill/>
            <a:miter lim="800000"/>
            <a:headEnd/>
            <a:tailEnd/>
          </a:ln>
        </p:spPr>
        <p:txBody>
          <a:bodyPr>
            <a:spAutoFit/>
          </a:bodyPr>
          <a:lstStyle/>
          <a:p>
            <a:pPr>
              <a:buFont typeface="Arial" charset="0"/>
              <a:buChar char="•"/>
            </a:pPr>
            <a:r>
              <a:rPr lang="en-US" sz="2400" dirty="0">
                <a:latin typeface="Cambria" pitchFamily="18" charset="0"/>
              </a:rPr>
              <a:t> </a:t>
            </a:r>
            <a:r>
              <a:rPr lang="en-US" sz="2000" dirty="0" smtClean="0">
                <a:latin typeface="Cambria" pitchFamily="18" charset="0"/>
              </a:rPr>
              <a:t>PAC </a:t>
            </a:r>
            <a:r>
              <a:rPr lang="en-US" sz="2000" dirty="0">
                <a:latin typeface="Cambria" pitchFamily="18" charset="0"/>
              </a:rPr>
              <a:t>Manager opens </a:t>
            </a:r>
            <a:r>
              <a:rPr lang="en-US" sz="2000" dirty="0" smtClean="0">
                <a:latin typeface="Cambria" pitchFamily="18" charset="0"/>
              </a:rPr>
              <a:t>letter </a:t>
            </a:r>
            <a:r>
              <a:rPr lang="en-US" sz="2000" dirty="0">
                <a:latin typeface="Cambria" pitchFamily="18" charset="0"/>
              </a:rPr>
              <a:t>and verifies </a:t>
            </a:r>
            <a:r>
              <a:rPr lang="en-US" sz="2000" dirty="0" smtClean="0">
                <a:latin typeface="Cambria" pitchFamily="18" charset="0"/>
              </a:rPr>
              <a:t>totals</a:t>
            </a:r>
            <a:endParaRPr lang="en-US" sz="2000" dirty="0">
              <a:latin typeface="Cambria" pitchFamily="18" charset="0"/>
            </a:endParaRPr>
          </a:p>
          <a:p>
            <a:endParaRPr lang="en-US" sz="2000" dirty="0">
              <a:latin typeface="Cambria" pitchFamily="18" charset="0"/>
            </a:endParaRPr>
          </a:p>
          <a:p>
            <a:pPr>
              <a:buFont typeface="Arial" charset="0"/>
              <a:buChar char="•"/>
            </a:pPr>
            <a:r>
              <a:rPr lang="en-US" sz="2000" dirty="0" smtClean="0">
                <a:latin typeface="Cambria" pitchFamily="18" charset="0"/>
              </a:rPr>
              <a:t> Receipts are entered into database</a:t>
            </a:r>
          </a:p>
          <a:p>
            <a:r>
              <a:rPr lang="en-US" sz="2000" dirty="0" smtClean="0">
                <a:latin typeface="Cambria" pitchFamily="18" charset="0"/>
              </a:rPr>
              <a:t>  </a:t>
            </a:r>
          </a:p>
          <a:p>
            <a:pPr>
              <a:buFont typeface="Arial" charset="0"/>
              <a:buChar char="•"/>
            </a:pPr>
            <a:r>
              <a:rPr lang="en-US" sz="2000" dirty="0" smtClean="0">
                <a:latin typeface="Cambria" pitchFamily="18" charset="0"/>
              </a:rPr>
              <a:t> Checks are endorsed</a:t>
            </a:r>
            <a:endParaRPr lang="en-US" sz="2000" dirty="0">
              <a:latin typeface="Cambria" pitchFamily="18" charset="0"/>
            </a:endParaRPr>
          </a:p>
          <a:p>
            <a:endParaRPr lang="en-US" sz="2000" dirty="0">
              <a:latin typeface="Cambria" pitchFamily="18" charset="0"/>
            </a:endParaRPr>
          </a:p>
          <a:p>
            <a:pPr>
              <a:buFont typeface="Arial" charset="0"/>
              <a:buChar char="•"/>
            </a:pPr>
            <a:r>
              <a:rPr lang="en-US" sz="2000" dirty="0">
                <a:latin typeface="Cambria" pitchFamily="18" charset="0"/>
              </a:rPr>
              <a:t> </a:t>
            </a:r>
            <a:r>
              <a:rPr lang="en-US" sz="2000" dirty="0" smtClean="0">
                <a:latin typeface="Cambria" pitchFamily="18" charset="0"/>
              </a:rPr>
              <a:t>Money </a:t>
            </a:r>
            <a:r>
              <a:rPr lang="en-US" sz="2000" dirty="0">
                <a:latin typeface="Cambria" pitchFamily="18" charset="0"/>
              </a:rPr>
              <a:t>is </a:t>
            </a:r>
            <a:r>
              <a:rPr lang="en-US" sz="2000" dirty="0" smtClean="0">
                <a:latin typeface="Cambria" pitchFamily="18" charset="0"/>
              </a:rPr>
              <a:t>deposited at the bank</a:t>
            </a:r>
            <a:endParaRPr lang="en-US" sz="2000" dirty="0">
              <a:latin typeface="Cambria" pitchFamily="18" charset="0"/>
            </a:endParaRPr>
          </a:p>
          <a:p>
            <a:endParaRPr lang="en-US" sz="2000" dirty="0">
              <a:latin typeface="Cambria" pitchFamily="18" charset="0"/>
            </a:endParaRPr>
          </a:p>
          <a:p>
            <a:pPr>
              <a:buFont typeface="Arial" charset="0"/>
              <a:buChar char="•"/>
            </a:pPr>
            <a:r>
              <a:rPr lang="en-US" sz="2000" dirty="0" smtClean="0">
                <a:latin typeface="Cambria" pitchFamily="18" charset="0"/>
              </a:rPr>
              <a:t> Receipts, VOCUS generated report, and bank receipt are filed</a:t>
            </a:r>
          </a:p>
          <a:p>
            <a:pPr>
              <a:buFont typeface="Arial" charset="0"/>
              <a:buChar char="•"/>
            </a:pPr>
            <a:endParaRPr lang="en-US" sz="2000" dirty="0">
              <a:latin typeface="Cambria" pitchFamily="18" charset="0"/>
            </a:endParaRPr>
          </a:p>
          <a:p>
            <a:pPr>
              <a:buFont typeface="Arial" charset="0"/>
              <a:buChar char="•"/>
            </a:pPr>
            <a:r>
              <a:rPr lang="en-US" sz="2000" dirty="0" smtClean="0">
                <a:latin typeface="Cambria" pitchFamily="18" charset="0"/>
              </a:rPr>
              <a:t> Reports </a:t>
            </a:r>
            <a:r>
              <a:rPr lang="en-US" sz="2000" dirty="0">
                <a:latin typeface="Cambria" pitchFamily="18" charset="0"/>
              </a:rPr>
              <a:t>for </a:t>
            </a:r>
            <a:r>
              <a:rPr lang="en-US" sz="2000" dirty="0" smtClean="0">
                <a:latin typeface="Cambria" pitchFamily="18" charset="0"/>
              </a:rPr>
              <a:t>The Postal Supervisor </a:t>
            </a:r>
            <a:r>
              <a:rPr lang="en-US" sz="2000" dirty="0">
                <a:latin typeface="Cambria" pitchFamily="18" charset="0"/>
              </a:rPr>
              <a:t>are generated </a:t>
            </a:r>
            <a:r>
              <a:rPr lang="en-US" sz="2000" dirty="0" smtClean="0">
                <a:latin typeface="Cambria" pitchFamily="18" charset="0"/>
              </a:rPr>
              <a:t>on </a:t>
            </a:r>
            <a:r>
              <a:rPr lang="en-US" sz="2000" dirty="0">
                <a:latin typeface="Cambria" pitchFamily="18" charset="0"/>
              </a:rPr>
              <a:t>the </a:t>
            </a:r>
            <a:r>
              <a:rPr lang="en-US" sz="2000" dirty="0" smtClean="0">
                <a:latin typeface="Cambria" pitchFamily="18" charset="0"/>
              </a:rPr>
              <a:t>1</a:t>
            </a:r>
            <a:r>
              <a:rPr lang="en-US" sz="2000" baseline="30000" dirty="0" smtClean="0">
                <a:latin typeface="Cambria" pitchFamily="18" charset="0"/>
              </a:rPr>
              <a:t>st</a:t>
            </a:r>
            <a:r>
              <a:rPr lang="en-US" sz="2000" dirty="0" smtClean="0">
                <a:latin typeface="Cambria" pitchFamily="18" charset="0"/>
              </a:rPr>
              <a:t> of </a:t>
            </a:r>
            <a:r>
              <a:rPr lang="en-US" sz="2000" dirty="0">
                <a:latin typeface="Cambria" pitchFamily="18" charset="0"/>
              </a:rPr>
              <a:t>a month for </a:t>
            </a:r>
            <a:r>
              <a:rPr lang="en-US" sz="2000" dirty="0" smtClean="0">
                <a:latin typeface="Cambria" pitchFamily="18" charset="0"/>
              </a:rPr>
              <a:t> </a:t>
            </a:r>
            <a:r>
              <a:rPr lang="en-US" sz="2000" dirty="0">
                <a:latin typeface="Cambria" pitchFamily="18" charset="0"/>
              </a:rPr>
              <a:t>the previous </a:t>
            </a:r>
            <a:r>
              <a:rPr lang="en-US" sz="2000" dirty="0" smtClean="0">
                <a:latin typeface="Cambria" pitchFamily="18" charset="0"/>
              </a:rPr>
              <a:t>month, </a:t>
            </a:r>
            <a:r>
              <a:rPr lang="en-US" sz="2000" dirty="0">
                <a:latin typeface="Cambria" pitchFamily="18" charset="0"/>
              </a:rPr>
              <a:t>and are </a:t>
            </a:r>
            <a:r>
              <a:rPr lang="en-US" sz="2000" dirty="0" smtClean="0">
                <a:latin typeface="Cambria" pitchFamily="18" charset="0"/>
              </a:rPr>
              <a:t>entered in </a:t>
            </a:r>
            <a:r>
              <a:rPr lang="en-US" sz="2000" dirty="0">
                <a:latin typeface="Cambria" pitchFamily="18" charset="0"/>
              </a:rPr>
              <a:t>the following month’s </a:t>
            </a:r>
            <a:r>
              <a:rPr lang="en-US" sz="2000" dirty="0" smtClean="0">
                <a:latin typeface="Cambria" pitchFamily="18" charset="0"/>
              </a:rPr>
              <a:t>magazine</a:t>
            </a:r>
            <a:endParaRPr lang="en-US" sz="2000" dirty="0">
              <a:latin typeface="Cambria" pitchFamily="18" charset="0"/>
            </a:endParaRPr>
          </a:p>
          <a:p>
            <a:endParaRPr lang="en-US" sz="2000" dirty="0">
              <a:latin typeface="Cambria" pitchFamily="18" charset="0"/>
            </a:endParaRPr>
          </a:p>
          <a:p>
            <a:pPr>
              <a:buFont typeface="Arial" charset="0"/>
              <a:buChar char="•"/>
            </a:pPr>
            <a:endParaRPr lang="en-US" sz="2000" dirty="0">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228600"/>
            <a:ext cx="85344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Your Responsibilities as Branch Official</a:t>
            </a:r>
            <a:endParaRPr lang="en-US" sz="3200" dirty="0">
              <a:latin typeface="Cambria" pitchFamily="18" charset="0"/>
            </a:endParaRPr>
          </a:p>
        </p:txBody>
      </p:sp>
      <p:sp>
        <p:nvSpPr>
          <p:cNvPr id="3" name="TextBox 2"/>
          <p:cNvSpPr txBox="1"/>
          <p:nvPr/>
        </p:nvSpPr>
        <p:spPr>
          <a:xfrm>
            <a:off x="287311" y="2438400"/>
            <a:ext cx="8610600" cy="3046988"/>
          </a:xfrm>
          <a:prstGeom prst="rect">
            <a:avLst/>
          </a:prstGeom>
          <a:noFill/>
        </p:spPr>
        <p:txBody>
          <a:bodyPr>
            <a:spAutoFit/>
          </a:bodyPr>
          <a:lstStyle/>
          <a:p>
            <a:pPr fontAlgn="auto">
              <a:spcBef>
                <a:spcPts val="0"/>
              </a:spcBef>
              <a:spcAft>
                <a:spcPts val="0"/>
              </a:spcAft>
              <a:buFont typeface="Arial" pitchFamily="34" charset="0"/>
              <a:buChar char="•"/>
              <a:defRPr/>
            </a:pPr>
            <a:r>
              <a:rPr lang="en-US" sz="2400" dirty="0">
                <a:latin typeface="Cambria" pitchFamily="18" charset="0"/>
              </a:rPr>
              <a:t>  Raise PAC </a:t>
            </a:r>
            <a:r>
              <a:rPr lang="en-US" sz="2400" dirty="0" smtClean="0">
                <a:latin typeface="Cambria" pitchFamily="18" charset="0"/>
              </a:rPr>
              <a:t>funds</a:t>
            </a:r>
            <a:endParaRPr lang="en-US" sz="2400" dirty="0">
              <a:latin typeface="Cambria" pitchFamily="18" charset="0"/>
            </a:endParaRPr>
          </a:p>
          <a:p>
            <a:pPr fontAlgn="auto">
              <a:spcBef>
                <a:spcPts val="0"/>
              </a:spcBef>
              <a:spcAft>
                <a:spcPts val="0"/>
              </a:spcAft>
              <a:defRPr/>
            </a:pPr>
            <a:endParaRPr lang="en-US" sz="2400" dirty="0">
              <a:latin typeface="Cambria" pitchFamily="18" charset="0"/>
            </a:endParaRPr>
          </a:p>
          <a:p>
            <a:pPr fontAlgn="auto">
              <a:spcBef>
                <a:spcPts val="0"/>
              </a:spcBef>
              <a:spcAft>
                <a:spcPts val="0"/>
              </a:spcAft>
              <a:buFont typeface="Arial" pitchFamily="34" charset="0"/>
              <a:buChar char="•"/>
              <a:defRPr/>
            </a:pPr>
            <a:r>
              <a:rPr lang="en-US" sz="2400" dirty="0">
                <a:latin typeface="Cambria" pitchFamily="18" charset="0"/>
              </a:rPr>
              <a:t>  Maintain accurate records for donations with a year-to-date </a:t>
            </a:r>
            <a:r>
              <a:rPr lang="en-US" sz="2400" dirty="0" smtClean="0">
                <a:latin typeface="Cambria" pitchFamily="18" charset="0"/>
              </a:rPr>
              <a:t>spreadsheet</a:t>
            </a:r>
            <a:endParaRPr lang="en-US" sz="2400" dirty="0">
              <a:latin typeface="Cambria" pitchFamily="18" charset="0"/>
            </a:endParaRPr>
          </a:p>
          <a:p>
            <a:pPr fontAlgn="auto">
              <a:spcBef>
                <a:spcPts val="0"/>
              </a:spcBef>
              <a:spcAft>
                <a:spcPts val="0"/>
              </a:spcAft>
              <a:defRPr/>
            </a:pPr>
            <a:endParaRPr lang="en-US" sz="2400" dirty="0">
              <a:latin typeface="Cambria" pitchFamily="18" charset="0"/>
            </a:endParaRPr>
          </a:p>
          <a:p>
            <a:pPr fontAlgn="auto">
              <a:spcBef>
                <a:spcPts val="0"/>
              </a:spcBef>
              <a:spcAft>
                <a:spcPts val="0"/>
              </a:spcAft>
              <a:buFont typeface="Arial" pitchFamily="34" charset="0"/>
              <a:buChar char="•"/>
              <a:defRPr/>
            </a:pPr>
            <a:r>
              <a:rPr lang="en-US" sz="2400" dirty="0" smtClean="0">
                <a:latin typeface="Cambria" pitchFamily="18" charset="0"/>
              </a:rPr>
              <a:t>  Research </a:t>
            </a:r>
            <a:r>
              <a:rPr lang="en-US" sz="2400" dirty="0">
                <a:latin typeface="Cambria" pitchFamily="18" charset="0"/>
              </a:rPr>
              <a:t>and stay informed on Political/Legislative </a:t>
            </a:r>
            <a:r>
              <a:rPr lang="en-US" sz="2400" dirty="0" smtClean="0">
                <a:latin typeface="Cambria" pitchFamily="18" charset="0"/>
              </a:rPr>
              <a:t>issues</a:t>
            </a:r>
            <a:endParaRPr lang="en-US" sz="2400" dirty="0">
              <a:latin typeface="Cambria" pitchFamily="18" charset="0"/>
            </a:endParaRPr>
          </a:p>
          <a:p>
            <a:pPr fontAlgn="auto">
              <a:spcBef>
                <a:spcPts val="0"/>
              </a:spcBef>
              <a:spcAft>
                <a:spcPts val="0"/>
              </a:spcAft>
              <a:defRPr/>
            </a:pPr>
            <a:endParaRPr lang="en-US" sz="2400" dirty="0">
              <a:latin typeface="Cambria" pitchFamily="18" charset="0"/>
            </a:endParaRPr>
          </a:p>
          <a:p>
            <a:pPr fontAlgn="auto">
              <a:spcBef>
                <a:spcPts val="0"/>
              </a:spcBef>
              <a:spcAft>
                <a:spcPts val="0"/>
              </a:spcAft>
              <a:defRPr/>
            </a:pPr>
            <a:endParaRPr lang="en-US" sz="2400" dirty="0">
              <a:solidFill>
                <a:schemeClr val="accent4">
                  <a:lumMod val="10000"/>
                </a:schemeClr>
              </a:solidFill>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228600"/>
            <a:ext cx="8534400" cy="584200"/>
          </a:xfrm>
          <a:prstGeom prst="rect">
            <a:avLst/>
          </a:prstGeom>
          <a:noFill/>
          <a:ln w="9525">
            <a:noFill/>
            <a:miter lim="800000"/>
            <a:headEnd/>
            <a:tailEnd/>
          </a:ln>
        </p:spPr>
        <p:txBody>
          <a:bodyPr>
            <a:spAutoFit/>
          </a:bodyPr>
          <a:lstStyle/>
          <a:p>
            <a:pPr algn="ctr"/>
            <a:r>
              <a:rPr lang="en-US" sz="3200" dirty="0" smtClean="0">
                <a:solidFill>
                  <a:prstClr val="black"/>
                </a:solidFill>
                <a:latin typeface="Cambria" pitchFamily="18" charset="0"/>
              </a:rPr>
              <a:t>Individual Gifts/In-kind Contributions</a:t>
            </a:r>
            <a:endParaRPr lang="en-US" sz="3200" dirty="0">
              <a:solidFill>
                <a:prstClr val="black"/>
              </a:solidFill>
              <a:latin typeface="Cambria" pitchFamily="18" charset="0"/>
            </a:endParaRPr>
          </a:p>
        </p:txBody>
      </p:sp>
      <p:sp>
        <p:nvSpPr>
          <p:cNvPr id="3" name="TextBox 2"/>
          <p:cNvSpPr txBox="1"/>
          <p:nvPr/>
        </p:nvSpPr>
        <p:spPr>
          <a:xfrm>
            <a:off x="266700" y="1143000"/>
            <a:ext cx="8610600" cy="6001643"/>
          </a:xfrm>
          <a:prstGeom prst="rect">
            <a:avLst/>
          </a:prstGeom>
          <a:noFill/>
        </p:spPr>
        <p:txBody>
          <a:bodyPr>
            <a:spAutoFit/>
          </a:bodyPr>
          <a:lstStyle/>
          <a:p>
            <a:pPr>
              <a:buFont typeface="Arial" pitchFamily="34" charset="0"/>
              <a:buChar char="•"/>
              <a:defRPr/>
            </a:pPr>
            <a:r>
              <a:rPr lang="en-US" sz="2400" dirty="0">
                <a:solidFill>
                  <a:prstClr val="black"/>
                </a:solidFill>
                <a:latin typeface="Cambria" pitchFamily="18" charset="0"/>
              </a:rPr>
              <a:t>  </a:t>
            </a:r>
            <a:r>
              <a:rPr lang="en-US" sz="2400" dirty="0" smtClean="0">
                <a:solidFill>
                  <a:prstClr val="black"/>
                </a:solidFill>
                <a:latin typeface="Cambria" pitchFamily="18" charset="0"/>
              </a:rPr>
              <a:t>As an individual, you are allowed to donate a gift to SPAC, that SPAC can then use to raise money.</a:t>
            </a:r>
          </a:p>
          <a:p>
            <a:pPr>
              <a:buFont typeface="Arial" pitchFamily="34" charset="0"/>
              <a:buChar char="•"/>
              <a:defRPr/>
            </a:pPr>
            <a:endParaRPr lang="en-US" sz="2400" dirty="0">
              <a:solidFill>
                <a:prstClr val="black"/>
              </a:solidFill>
              <a:latin typeface="Cambria" pitchFamily="18" charset="0"/>
            </a:endParaRPr>
          </a:p>
          <a:p>
            <a:pPr>
              <a:buFont typeface="Arial" pitchFamily="34" charset="0"/>
              <a:buChar char="•"/>
              <a:defRPr/>
            </a:pPr>
            <a:r>
              <a:rPr lang="en-US" sz="2400" dirty="0" smtClean="0">
                <a:solidFill>
                  <a:prstClr val="black"/>
                </a:solidFill>
                <a:latin typeface="Cambria" pitchFamily="18" charset="0"/>
              </a:rPr>
              <a:t>The fair market value of this gift counts against your annual $5000 donation limit.</a:t>
            </a:r>
          </a:p>
          <a:p>
            <a:pPr>
              <a:buFont typeface="Arial" pitchFamily="34" charset="0"/>
              <a:buChar char="•"/>
              <a:defRPr/>
            </a:pPr>
            <a:endParaRPr lang="en-US" sz="2400" dirty="0">
              <a:solidFill>
                <a:prstClr val="black"/>
              </a:solidFill>
              <a:latin typeface="Cambria" pitchFamily="18" charset="0"/>
            </a:endParaRPr>
          </a:p>
          <a:p>
            <a:pPr>
              <a:buFont typeface="Arial" pitchFamily="34" charset="0"/>
              <a:buChar char="•"/>
              <a:defRPr/>
            </a:pPr>
            <a:r>
              <a:rPr lang="en-US" sz="2400" dirty="0" smtClean="0">
                <a:solidFill>
                  <a:prstClr val="black"/>
                </a:solidFill>
                <a:latin typeface="Cambria" pitchFamily="18" charset="0"/>
              </a:rPr>
              <a:t>By giving a gift to SPAC and filling out a receipt, it counts towards your donor level as if you had given a cash contribution for the same amount.</a:t>
            </a:r>
          </a:p>
          <a:p>
            <a:pPr>
              <a:buFont typeface="Arial" pitchFamily="34" charset="0"/>
              <a:buChar char="•"/>
              <a:defRPr/>
            </a:pPr>
            <a:endParaRPr lang="en-US" sz="2400" dirty="0">
              <a:solidFill>
                <a:prstClr val="black"/>
              </a:solidFill>
              <a:latin typeface="Cambria" pitchFamily="18" charset="0"/>
            </a:endParaRPr>
          </a:p>
          <a:p>
            <a:pPr>
              <a:buFont typeface="Arial" pitchFamily="34" charset="0"/>
              <a:buChar char="•"/>
              <a:defRPr/>
            </a:pPr>
            <a:r>
              <a:rPr lang="en-US" sz="2400" dirty="0" smtClean="0">
                <a:solidFill>
                  <a:prstClr val="black"/>
                </a:solidFill>
                <a:latin typeface="Cambria" pitchFamily="18" charset="0"/>
              </a:rPr>
              <a:t>On the receipt, please describe the gift and give its value.</a:t>
            </a:r>
          </a:p>
          <a:p>
            <a:pPr>
              <a:buFont typeface="Arial" pitchFamily="34" charset="0"/>
              <a:buChar char="•"/>
              <a:defRPr/>
            </a:pPr>
            <a:endParaRPr lang="en-US" sz="2400" dirty="0" smtClean="0">
              <a:solidFill>
                <a:prstClr val="black"/>
              </a:solidFill>
              <a:latin typeface="Cambria" pitchFamily="18" charset="0"/>
            </a:endParaRPr>
          </a:p>
          <a:p>
            <a:pPr>
              <a:buFont typeface="Arial" pitchFamily="34" charset="0"/>
              <a:buChar char="•"/>
              <a:defRPr/>
            </a:pPr>
            <a:r>
              <a:rPr lang="en-US" sz="2400" dirty="0" smtClean="0">
                <a:solidFill>
                  <a:prstClr val="black"/>
                </a:solidFill>
                <a:latin typeface="Cambria" pitchFamily="18" charset="0"/>
              </a:rPr>
              <a:t>Examples of in-kind contributions for raffles can range from gift certificates, knitted quilts or sports tickets.</a:t>
            </a:r>
            <a:endParaRPr lang="en-US" sz="2400" dirty="0">
              <a:solidFill>
                <a:prstClr val="black"/>
              </a:solidFill>
              <a:latin typeface="Cambria" pitchFamily="18" charset="0"/>
            </a:endParaRPr>
          </a:p>
          <a:p>
            <a:pPr>
              <a:defRPr/>
            </a:pPr>
            <a:endParaRPr lang="en-US" sz="2400" dirty="0">
              <a:solidFill>
                <a:prstClr val="black"/>
              </a:solidFill>
              <a:latin typeface="Cambria" pitchFamily="18" charset="0"/>
            </a:endParaRPr>
          </a:p>
          <a:p>
            <a:pPr>
              <a:defRPr/>
            </a:pPr>
            <a:endParaRPr lang="en-US" sz="2400" dirty="0">
              <a:solidFill>
                <a:srgbClr val="5DCEAF">
                  <a:lumMod val="10000"/>
                </a:srgbClr>
              </a:solidFill>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solidFill>
                  <a:prstClr val="black">
                    <a:lumMod val="50000"/>
                    <a:lumOff val="50000"/>
                  </a:prstClr>
                </a:solidFill>
              </a:rPr>
              <a:pPr/>
              <a:t>16</a:t>
            </a:fld>
            <a:endParaRPr lang="en-US">
              <a:solidFill>
                <a:prstClr val="black">
                  <a:lumMod val="50000"/>
                  <a:lumOff val="50000"/>
                </a:prstClr>
              </a:solidFill>
            </a:endParaRPr>
          </a:p>
        </p:txBody>
      </p:sp>
    </p:spTree>
    <p:extLst>
      <p:ext uri="{BB962C8B-B14F-4D97-AF65-F5344CB8AC3E}">
        <p14:creationId xmlns:p14="http://schemas.microsoft.com/office/powerpoint/2010/main" val="404585553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04800" y="228600"/>
            <a:ext cx="8534400" cy="584200"/>
          </a:xfrm>
          <a:prstGeom prst="rect">
            <a:avLst/>
          </a:prstGeom>
          <a:noFill/>
          <a:ln w="9525">
            <a:noFill/>
            <a:miter lim="800000"/>
            <a:headEnd/>
            <a:tailEnd/>
          </a:ln>
        </p:spPr>
        <p:txBody>
          <a:bodyPr>
            <a:spAutoFit/>
          </a:bodyPr>
          <a:lstStyle/>
          <a:p>
            <a:pPr algn="ctr"/>
            <a:r>
              <a:rPr lang="en-US" sz="3200" dirty="0" smtClean="0">
                <a:solidFill>
                  <a:prstClr val="black"/>
                </a:solidFill>
                <a:latin typeface="Cambria" pitchFamily="18" charset="0"/>
              </a:rPr>
              <a:t>What is the “One Third Rule?”</a:t>
            </a:r>
            <a:endParaRPr lang="en-US" sz="3200" dirty="0">
              <a:solidFill>
                <a:prstClr val="black"/>
              </a:solidFill>
              <a:latin typeface="Cambria" pitchFamily="18" charset="0"/>
            </a:endParaRPr>
          </a:p>
        </p:txBody>
      </p:sp>
      <p:sp>
        <p:nvSpPr>
          <p:cNvPr id="3" name="TextBox 2"/>
          <p:cNvSpPr txBox="1"/>
          <p:nvPr/>
        </p:nvSpPr>
        <p:spPr>
          <a:xfrm>
            <a:off x="266700" y="1595021"/>
            <a:ext cx="8610600" cy="6001643"/>
          </a:xfrm>
          <a:prstGeom prst="rect">
            <a:avLst/>
          </a:prstGeom>
          <a:noFill/>
        </p:spPr>
        <p:txBody>
          <a:bodyPr>
            <a:spAutoFit/>
          </a:bodyPr>
          <a:lstStyle/>
          <a:p>
            <a:pPr>
              <a:buFont typeface="Arial" pitchFamily="34" charset="0"/>
              <a:buChar char="•"/>
              <a:defRPr/>
            </a:pPr>
            <a:r>
              <a:rPr lang="en-US" sz="2400" dirty="0">
                <a:solidFill>
                  <a:prstClr val="black"/>
                </a:solidFill>
                <a:latin typeface="Cambria" pitchFamily="18" charset="0"/>
              </a:rPr>
              <a:t>  </a:t>
            </a:r>
            <a:r>
              <a:rPr lang="en-US" sz="2400" dirty="0" smtClean="0">
                <a:solidFill>
                  <a:prstClr val="black"/>
                </a:solidFill>
                <a:latin typeface="Cambria" pitchFamily="18" charset="0"/>
              </a:rPr>
              <a:t>National, State and Branch organizations are allowed to use branch funds to buy a gift to SPAC, that SPAC can then use to raise money (this gift cannot be cash).</a:t>
            </a:r>
          </a:p>
          <a:p>
            <a:pPr>
              <a:buFont typeface="Arial" pitchFamily="34" charset="0"/>
              <a:buChar char="•"/>
              <a:defRPr/>
            </a:pPr>
            <a:endParaRPr lang="en-US" sz="2400" dirty="0">
              <a:solidFill>
                <a:prstClr val="black"/>
              </a:solidFill>
              <a:latin typeface="Cambria" pitchFamily="18" charset="0"/>
            </a:endParaRPr>
          </a:p>
          <a:p>
            <a:pPr>
              <a:buFont typeface="Arial" pitchFamily="34" charset="0"/>
              <a:buChar char="•"/>
              <a:defRPr/>
            </a:pPr>
            <a:r>
              <a:rPr lang="en-US" sz="2400" dirty="0" smtClean="0">
                <a:solidFill>
                  <a:prstClr val="black"/>
                </a:solidFill>
                <a:latin typeface="Cambria" pitchFamily="18" charset="0"/>
              </a:rPr>
              <a:t>  The </a:t>
            </a:r>
            <a:r>
              <a:rPr lang="en-US" sz="2400" dirty="0">
                <a:solidFill>
                  <a:prstClr val="black"/>
                </a:solidFill>
                <a:latin typeface="Cambria" pitchFamily="18" charset="0"/>
              </a:rPr>
              <a:t>“One-Third Rule” allows a component of NAPS (such as a branch) to spend money on raffle prizes and door prizes, as long as the money spent is valued at no more than one-third of the proceeds that are sent to SPAC.  </a:t>
            </a:r>
            <a:endParaRPr lang="en-US" sz="2400" dirty="0" smtClean="0">
              <a:solidFill>
                <a:prstClr val="black"/>
              </a:solidFill>
              <a:latin typeface="Cambria" pitchFamily="18" charset="0"/>
            </a:endParaRPr>
          </a:p>
          <a:p>
            <a:pPr>
              <a:buFont typeface="Arial" pitchFamily="34" charset="0"/>
              <a:buChar char="•"/>
              <a:defRPr/>
            </a:pPr>
            <a:endParaRPr lang="en-US" sz="2400" dirty="0">
              <a:solidFill>
                <a:prstClr val="black"/>
              </a:solidFill>
              <a:latin typeface="Cambria" pitchFamily="18" charset="0"/>
            </a:endParaRPr>
          </a:p>
          <a:p>
            <a:pPr>
              <a:buFont typeface="Arial" pitchFamily="34" charset="0"/>
              <a:buChar char="•"/>
              <a:defRPr/>
            </a:pPr>
            <a:r>
              <a:rPr lang="en-US" sz="2400" dirty="0" smtClean="0">
                <a:solidFill>
                  <a:prstClr val="black"/>
                </a:solidFill>
                <a:latin typeface="Cambria" pitchFamily="18" charset="0"/>
              </a:rPr>
              <a:t>  For </a:t>
            </a:r>
            <a:r>
              <a:rPr lang="en-US" sz="2400" dirty="0">
                <a:solidFill>
                  <a:prstClr val="black"/>
                </a:solidFill>
                <a:latin typeface="Cambria" pitchFamily="18" charset="0"/>
              </a:rPr>
              <a:t>example, if a local branch spends $100 on an autograph baseball and auctions it off for SPAC, the raffle must raise at least $300. </a:t>
            </a:r>
          </a:p>
          <a:p>
            <a:pPr>
              <a:buFont typeface="Arial" pitchFamily="34" charset="0"/>
              <a:buChar char="•"/>
              <a:defRPr/>
            </a:pPr>
            <a:endParaRPr lang="en-US" sz="2400" dirty="0" smtClean="0">
              <a:solidFill>
                <a:prstClr val="black"/>
              </a:solidFill>
              <a:latin typeface="Cambria" pitchFamily="18" charset="0"/>
            </a:endParaRPr>
          </a:p>
          <a:p>
            <a:pPr>
              <a:buFont typeface="Arial" pitchFamily="34" charset="0"/>
              <a:buChar char="•"/>
              <a:defRPr/>
            </a:pPr>
            <a:endParaRPr lang="en-US" sz="2400" dirty="0">
              <a:solidFill>
                <a:prstClr val="black"/>
              </a:solidFill>
              <a:latin typeface="Cambria" pitchFamily="18" charset="0"/>
            </a:endParaRPr>
          </a:p>
          <a:p>
            <a:pPr>
              <a:defRPr/>
            </a:pPr>
            <a:endParaRPr lang="en-US" sz="2400" dirty="0">
              <a:solidFill>
                <a:prstClr val="black"/>
              </a:solidFill>
              <a:latin typeface="Cambria" pitchFamily="18" charset="0"/>
            </a:endParaRPr>
          </a:p>
          <a:p>
            <a:pPr>
              <a:defRPr/>
            </a:pPr>
            <a:endParaRPr lang="en-US" sz="2400" dirty="0">
              <a:solidFill>
                <a:srgbClr val="5DCEAF">
                  <a:lumMod val="10000"/>
                </a:srgbClr>
              </a:solidFill>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solidFill>
                  <a:prstClr val="black">
                    <a:lumMod val="50000"/>
                    <a:lumOff val="50000"/>
                  </a:prstClr>
                </a:solidFill>
              </a:rPr>
              <a:pPr/>
              <a:t>17</a:t>
            </a:fld>
            <a:endParaRPr lang="en-US">
              <a:solidFill>
                <a:prstClr val="black">
                  <a:lumMod val="50000"/>
                  <a:lumOff val="50000"/>
                </a:prstClr>
              </a:solidFill>
            </a:endParaRPr>
          </a:p>
        </p:txBody>
      </p:sp>
    </p:spTree>
    <p:extLst>
      <p:ext uri="{BB962C8B-B14F-4D97-AF65-F5344CB8AC3E}">
        <p14:creationId xmlns:p14="http://schemas.microsoft.com/office/powerpoint/2010/main" val="34343916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dirty="0">
                <a:latin typeface="Constantia" pitchFamily="18" charset="0"/>
              </a:rPr>
              <a:t>Withholding &amp; </a:t>
            </a:r>
            <a:r>
              <a:rPr lang="en-US" sz="3200" dirty="0" smtClean="0">
                <a:latin typeface="Constantia" pitchFamily="18" charset="0"/>
              </a:rPr>
              <a:t>OPM Contributions</a:t>
            </a:r>
            <a:endParaRPr lang="en-US" sz="3200" dirty="0">
              <a:latin typeface="Constantia" pitchFamily="18" charset="0"/>
            </a:endParaRPr>
          </a:p>
        </p:txBody>
      </p:sp>
      <p:sp>
        <p:nvSpPr>
          <p:cNvPr id="19459" name="TextBox 2"/>
          <p:cNvSpPr txBox="1">
            <a:spLocks noChangeArrowheads="1"/>
          </p:cNvSpPr>
          <p:nvPr/>
        </p:nvSpPr>
        <p:spPr bwMode="auto">
          <a:xfrm>
            <a:off x="237344" y="1295400"/>
            <a:ext cx="8534400" cy="4524315"/>
          </a:xfrm>
          <a:prstGeom prst="rect">
            <a:avLst/>
          </a:prstGeom>
          <a:noFill/>
          <a:ln w="9525">
            <a:noFill/>
            <a:miter lim="800000"/>
            <a:headEnd/>
            <a:tailEnd/>
          </a:ln>
        </p:spPr>
        <p:txBody>
          <a:bodyPr>
            <a:spAutoFit/>
          </a:bodyPr>
          <a:lstStyle/>
          <a:p>
            <a:r>
              <a:rPr lang="en-US" sz="2400" b="1" dirty="0">
                <a:latin typeface="Cambria" pitchFamily="18" charset="0"/>
              </a:rPr>
              <a:t> </a:t>
            </a:r>
            <a:r>
              <a:rPr lang="en-US" sz="2200" dirty="0" smtClean="0">
                <a:latin typeface="Cambria" pitchFamily="18" charset="0"/>
              </a:rPr>
              <a:t>Payroll Deduction:</a:t>
            </a:r>
            <a:endParaRPr lang="en-US" sz="2200" dirty="0">
              <a:latin typeface="Cambria" pitchFamily="18" charset="0"/>
            </a:endParaRPr>
          </a:p>
          <a:p>
            <a:pPr lvl="1">
              <a:buFont typeface="Arial" charset="0"/>
              <a:buChar char="•"/>
            </a:pPr>
            <a:r>
              <a:rPr lang="en-US" sz="2200" dirty="0">
                <a:latin typeface="Cambria" pitchFamily="18" charset="0"/>
              </a:rPr>
              <a:t>  Currently available for </a:t>
            </a:r>
            <a:r>
              <a:rPr lang="en-US" sz="2200" u="sng" dirty="0">
                <a:latin typeface="Cambria" pitchFamily="18" charset="0"/>
              </a:rPr>
              <a:t>active </a:t>
            </a:r>
            <a:r>
              <a:rPr lang="en-US" sz="2200" u="sng" dirty="0" smtClean="0">
                <a:latin typeface="Cambria" pitchFamily="18" charset="0"/>
              </a:rPr>
              <a:t>members</a:t>
            </a:r>
            <a:r>
              <a:rPr lang="en-US" sz="2200" dirty="0" smtClean="0">
                <a:latin typeface="Cambria" pitchFamily="18" charset="0"/>
              </a:rPr>
              <a:t> through </a:t>
            </a:r>
            <a:r>
              <a:rPr lang="en-US" sz="2200" dirty="0" err="1" smtClean="0">
                <a:latin typeface="Cambria" pitchFamily="18" charset="0"/>
              </a:rPr>
              <a:t>PostalEASE</a:t>
            </a:r>
            <a:endParaRPr lang="en-US" sz="2200" dirty="0">
              <a:latin typeface="Cambria" pitchFamily="18" charset="0"/>
            </a:endParaRPr>
          </a:p>
          <a:p>
            <a:pPr lvl="1">
              <a:buFont typeface="Arial" charset="0"/>
              <a:buChar char="•"/>
            </a:pPr>
            <a:r>
              <a:rPr lang="en-US" sz="2200" dirty="0">
                <a:latin typeface="Cambria" pitchFamily="18" charset="0"/>
              </a:rPr>
              <a:t>  An automatic payroll deduction deposited directly into the PAC </a:t>
            </a:r>
            <a:r>
              <a:rPr lang="en-US" sz="2200" dirty="0" smtClean="0">
                <a:latin typeface="Cambria" pitchFamily="18" charset="0"/>
              </a:rPr>
              <a:t>account</a:t>
            </a:r>
            <a:endParaRPr lang="en-US" sz="2200" dirty="0">
              <a:latin typeface="Cambria" pitchFamily="18" charset="0"/>
            </a:endParaRPr>
          </a:p>
          <a:p>
            <a:pPr lvl="1">
              <a:buFont typeface="Arial" charset="0"/>
              <a:buChar char="•"/>
            </a:pPr>
            <a:r>
              <a:rPr lang="en-US" sz="2200" dirty="0">
                <a:latin typeface="Cambria" pitchFamily="18" charset="0"/>
              </a:rPr>
              <a:t>  </a:t>
            </a:r>
            <a:r>
              <a:rPr lang="en-US" sz="2200" dirty="0" smtClean="0">
                <a:latin typeface="Cambria" pitchFamily="18" charset="0"/>
              </a:rPr>
              <a:t>Bi-weekly</a:t>
            </a:r>
            <a:endParaRPr lang="en-US" sz="2200" dirty="0">
              <a:latin typeface="Cambria" pitchFamily="18" charset="0"/>
            </a:endParaRPr>
          </a:p>
          <a:p>
            <a:pPr lvl="1">
              <a:buFont typeface="Arial" charset="0"/>
              <a:buChar char="•"/>
            </a:pPr>
            <a:r>
              <a:rPr lang="en-US" sz="2200" dirty="0">
                <a:latin typeface="Cambria" pitchFamily="18" charset="0"/>
              </a:rPr>
              <a:t>  Members sign up through </a:t>
            </a:r>
            <a:r>
              <a:rPr lang="en-US" sz="2200" dirty="0" err="1">
                <a:latin typeface="Cambria" pitchFamily="18" charset="0"/>
              </a:rPr>
              <a:t>PostalEASE</a:t>
            </a:r>
            <a:r>
              <a:rPr lang="en-US" sz="2200" dirty="0">
                <a:latin typeface="Cambria" pitchFamily="18" charset="0"/>
              </a:rPr>
              <a:t> (phone or online</a:t>
            </a:r>
            <a:r>
              <a:rPr lang="en-US" sz="2200" dirty="0" smtClean="0">
                <a:latin typeface="Cambria" pitchFamily="18" charset="0"/>
              </a:rPr>
              <a:t>)</a:t>
            </a:r>
            <a:endParaRPr lang="en-US" sz="2200" dirty="0">
              <a:latin typeface="Cambria" pitchFamily="18" charset="0"/>
            </a:endParaRPr>
          </a:p>
          <a:p>
            <a:endParaRPr lang="en-US" sz="2200" dirty="0">
              <a:latin typeface="Cambria" pitchFamily="18" charset="0"/>
            </a:endParaRPr>
          </a:p>
          <a:p>
            <a:r>
              <a:rPr lang="en-US" sz="2200" dirty="0" smtClean="0">
                <a:latin typeface="Cambria" pitchFamily="18" charset="0"/>
              </a:rPr>
              <a:t>OPM Deduction: </a:t>
            </a:r>
            <a:endParaRPr lang="en-US" sz="2200" dirty="0">
              <a:latin typeface="Cambria" pitchFamily="18" charset="0"/>
            </a:endParaRPr>
          </a:p>
          <a:p>
            <a:pPr lvl="1">
              <a:buFont typeface="Arial" charset="0"/>
              <a:buChar char="•"/>
            </a:pPr>
            <a:r>
              <a:rPr lang="en-US" sz="2200" dirty="0">
                <a:latin typeface="Cambria" pitchFamily="18" charset="0"/>
              </a:rPr>
              <a:t>  </a:t>
            </a:r>
            <a:r>
              <a:rPr lang="en-US" sz="2200" dirty="0" smtClean="0">
                <a:latin typeface="Cambria" pitchFamily="18" charset="0"/>
              </a:rPr>
              <a:t>Available for </a:t>
            </a:r>
            <a:r>
              <a:rPr lang="en-US" sz="2200" u="sng" dirty="0" smtClean="0">
                <a:latin typeface="Cambria" pitchFamily="18" charset="0"/>
              </a:rPr>
              <a:t>retirees</a:t>
            </a:r>
            <a:r>
              <a:rPr lang="en-US" sz="2200" dirty="0" smtClean="0">
                <a:latin typeface="Cambria" pitchFamily="18" charset="0"/>
              </a:rPr>
              <a:t> to contribute through their OPM Pension</a:t>
            </a:r>
            <a:endParaRPr lang="en-US" sz="2200" dirty="0">
              <a:latin typeface="Cambria" pitchFamily="18" charset="0"/>
            </a:endParaRPr>
          </a:p>
          <a:p>
            <a:pPr lvl="1">
              <a:buFont typeface="Arial" charset="0"/>
              <a:buChar char="•"/>
            </a:pPr>
            <a:r>
              <a:rPr lang="en-US" sz="2200" dirty="0">
                <a:latin typeface="Cambria" pitchFamily="18" charset="0"/>
              </a:rPr>
              <a:t>  </a:t>
            </a:r>
            <a:r>
              <a:rPr lang="en-US" sz="2200" dirty="0" smtClean="0">
                <a:latin typeface="Cambria" pitchFamily="18" charset="0"/>
              </a:rPr>
              <a:t>An automatic pension deduction deposited directly into the PAC account </a:t>
            </a:r>
            <a:endParaRPr lang="en-US" sz="2200" dirty="0">
              <a:latin typeface="Cambria" pitchFamily="18" charset="0"/>
            </a:endParaRPr>
          </a:p>
          <a:p>
            <a:pPr lvl="1">
              <a:buFont typeface="Arial" charset="0"/>
              <a:buChar char="•"/>
            </a:pPr>
            <a:r>
              <a:rPr lang="en-US" sz="2200" dirty="0">
                <a:latin typeface="Cambria" pitchFamily="18" charset="0"/>
              </a:rPr>
              <a:t>  </a:t>
            </a:r>
            <a:r>
              <a:rPr lang="en-US" sz="2200" dirty="0" smtClean="0">
                <a:latin typeface="Cambria" pitchFamily="18" charset="0"/>
              </a:rPr>
              <a:t>Monthly</a:t>
            </a:r>
            <a:endParaRPr lang="en-US" sz="2200" dirty="0">
              <a:latin typeface="Cambria" pitchFamily="18" charset="0"/>
            </a:endParaRPr>
          </a:p>
          <a:p>
            <a:pPr lvl="1">
              <a:buFont typeface="Arial" charset="0"/>
              <a:buChar char="•"/>
            </a:pPr>
            <a:r>
              <a:rPr lang="en-US" sz="2200" dirty="0">
                <a:latin typeface="Cambria" pitchFamily="18" charset="0"/>
              </a:rPr>
              <a:t>  Members sign up through Postal-Ease (phone or online</a:t>
            </a:r>
            <a:r>
              <a:rPr lang="en-US" sz="2200" dirty="0" smtClean="0">
                <a:latin typeface="Cambria" pitchFamily="18" charset="0"/>
              </a:rPr>
              <a:t>)</a:t>
            </a:r>
            <a:endParaRPr lang="en-US" sz="2200" dirty="0">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0DAC3B-4AA0-4AFD-B684-CC4D9CBBDEBA}" type="slidenum">
              <a:rPr lang="en-US" smtClean="0"/>
              <a:pPr/>
              <a:t>19</a:t>
            </a:fld>
            <a:endParaRPr lang="en-US"/>
          </a:p>
        </p:txBody>
      </p:sp>
      <p:pic>
        <p:nvPicPr>
          <p:cNvPr id="3" name="Picture 2" descr="C:\Users\naps.ef\Desktop\SPAC PostalEASE Instruc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318" y="0"/>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4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524000" y="228600"/>
            <a:ext cx="5791200" cy="584200"/>
          </a:xfrm>
          <a:prstGeom prst="rect">
            <a:avLst/>
          </a:prstGeom>
          <a:noFill/>
          <a:ln w="9525">
            <a:noFill/>
            <a:miter lim="800000"/>
            <a:headEnd/>
            <a:tailEnd/>
          </a:ln>
        </p:spPr>
        <p:txBody>
          <a:bodyPr>
            <a:spAutoFit/>
          </a:bodyPr>
          <a:lstStyle/>
          <a:p>
            <a:pPr algn="ctr"/>
            <a:r>
              <a:rPr lang="en-US" sz="3200" dirty="0">
                <a:latin typeface="Cambria" pitchFamily="18" charset="0"/>
              </a:rPr>
              <a:t>Seminar Agenda</a:t>
            </a:r>
          </a:p>
        </p:txBody>
      </p:sp>
      <p:sp>
        <p:nvSpPr>
          <p:cNvPr id="8195" name="TextBox 2"/>
          <p:cNvSpPr txBox="1">
            <a:spLocks noChangeArrowheads="1"/>
          </p:cNvSpPr>
          <p:nvPr/>
        </p:nvSpPr>
        <p:spPr bwMode="auto">
          <a:xfrm>
            <a:off x="457200" y="820295"/>
            <a:ext cx="8153400" cy="5632311"/>
          </a:xfrm>
          <a:prstGeom prst="rect">
            <a:avLst/>
          </a:prstGeom>
          <a:noFill/>
          <a:ln w="9525">
            <a:noFill/>
            <a:miter lim="800000"/>
            <a:headEnd/>
            <a:tailEnd/>
          </a:ln>
        </p:spPr>
        <p:txBody>
          <a:bodyPr wrap="square">
            <a:spAutoFit/>
          </a:bodyPr>
          <a:lstStyle/>
          <a:p>
            <a:pPr lvl="1">
              <a:lnSpc>
                <a:spcPct val="150000"/>
              </a:lnSpc>
              <a:buFont typeface="Arial" charset="0"/>
              <a:buChar char="•"/>
            </a:pPr>
            <a:r>
              <a:rPr lang="en-US" sz="2400" dirty="0" smtClean="0">
                <a:latin typeface="Cambria" pitchFamily="18" charset="0"/>
              </a:rPr>
              <a:t> Introduction</a:t>
            </a:r>
            <a:endParaRPr lang="en-US" sz="2400" dirty="0">
              <a:latin typeface="Cambria" pitchFamily="18" charset="0"/>
            </a:endParaRPr>
          </a:p>
          <a:p>
            <a:pPr lvl="1">
              <a:lnSpc>
                <a:spcPct val="150000"/>
              </a:lnSpc>
              <a:buFont typeface="Arial" charset="0"/>
              <a:buChar char="•"/>
            </a:pPr>
            <a:r>
              <a:rPr lang="en-US" sz="2400" dirty="0">
                <a:latin typeface="Cambria" pitchFamily="18" charset="0"/>
              </a:rPr>
              <a:t> </a:t>
            </a:r>
            <a:r>
              <a:rPr lang="en-US" sz="2400" dirty="0" smtClean="0">
                <a:latin typeface="Cambria" pitchFamily="18" charset="0"/>
              </a:rPr>
              <a:t>SPAC Basics</a:t>
            </a:r>
          </a:p>
          <a:p>
            <a:pPr lvl="1">
              <a:lnSpc>
                <a:spcPct val="150000"/>
              </a:lnSpc>
              <a:buFont typeface="Arial" charset="0"/>
              <a:buChar char="•"/>
            </a:pPr>
            <a:r>
              <a:rPr lang="en-US" sz="2400" dirty="0" smtClean="0">
                <a:latin typeface="Cambria" pitchFamily="18" charset="0"/>
              </a:rPr>
              <a:t> Ways to Give to SPAC</a:t>
            </a:r>
          </a:p>
          <a:p>
            <a:pPr lvl="1">
              <a:lnSpc>
                <a:spcPct val="150000"/>
              </a:lnSpc>
              <a:buFont typeface="Arial" charset="0"/>
              <a:buChar char="•"/>
            </a:pPr>
            <a:r>
              <a:rPr lang="en-US" sz="2400" dirty="0" smtClean="0">
                <a:latin typeface="Cambria" pitchFamily="18" charset="0"/>
              </a:rPr>
              <a:t> Responsibilities of SPAC advocates</a:t>
            </a:r>
          </a:p>
          <a:p>
            <a:pPr lvl="1">
              <a:lnSpc>
                <a:spcPct val="150000"/>
              </a:lnSpc>
              <a:buFont typeface="Arial" charset="0"/>
              <a:buChar char="•"/>
            </a:pPr>
            <a:r>
              <a:rPr lang="en-US" sz="2400" dirty="0" smtClean="0">
                <a:latin typeface="Cambria" pitchFamily="18" charset="0"/>
              </a:rPr>
              <a:t>  Gifts and the “One Third Rule” </a:t>
            </a:r>
          </a:p>
          <a:p>
            <a:pPr lvl="1">
              <a:lnSpc>
                <a:spcPct val="150000"/>
              </a:lnSpc>
              <a:buFont typeface="Arial" charset="0"/>
              <a:buChar char="•"/>
            </a:pPr>
            <a:r>
              <a:rPr lang="en-US" sz="2400" dirty="0" smtClean="0">
                <a:latin typeface="Cambria" pitchFamily="18" charset="0"/>
              </a:rPr>
              <a:t> Automatic Contributions</a:t>
            </a:r>
          </a:p>
          <a:p>
            <a:pPr lvl="1">
              <a:lnSpc>
                <a:spcPct val="150000"/>
              </a:lnSpc>
              <a:buFont typeface="Arial" charset="0"/>
              <a:buChar char="•"/>
            </a:pPr>
            <a:r>
              <a:rPr lang="en-US" sz="2400" dirty="0" smtClean="0">
                <a:latin typeface="Cambria" pitchFamily="18" charset="0"/>
              </a:rPr>
              <a:t> Do’s </a:t>
            </a:r>
            <a:r>
              <a:rPr lang="en-US" sz="2400" dirty="0">
                <a:latin typeface="Cambria" pitchFamily="18" charset="0"/>
              </a:rPr>
              <a:t>and Don'ts </a:t>
            </a:r>
          </a:p>
          <a:p>
            <a:pPr lvl="1">
              <a:lnSpc>
                <a:spcPct val="150000"/>
              </a:lnSpc>
              <a:buFont typeface="Arial" charset="0"/>
              <a:buChar char="•"/>
            </a:pPr>
            <a:r>
              <a:rPr lang="en-US" sz="2400" dirty="0" smtClean="0">
                <a:latin typeface="Cambria" pitchFamily="18" charset="0"/>
              </a:rPr>
              <a:t> Fundraising Strategy</a:t>
            </a:r>
          </a:p>
          <a:p>
            <a:pPr lvl="1">
              <a:lnSpc>
                <a:spcPct val="150000"/>
              </a:lnSpc>
              <a:buFont typeface="Arial" charset="0"/>
              <a:buChar char="•"/>
            </a:pPr>
            <a:r>
              <a:rPr lang="en-US" sz="2400" dirty="0" smtClean="0">
                <a:latin typeface="Cambria" pitchFamily="18" charset="0"/>
              </a:rPr>
              <a:t> Ideas and Improvements</a:t>
            </a:r>
          </a:p>
          <a:p>
            <a:pPr lvl="1">
              <a:lnSpc>
                <a:spcPct val="150000"/>
              </a:lnSpc>
              <a:buFont typeface="Arial" charset="0"/>
              <a:buChar char="•"/>
            </a:pPr>
            <a:r>
              <a:rPr lang="en-US" sz="2400" dirty="0" smtClean="0">
                <a:latin typeface="Cambria" pitchFamily="18" charset="0"/>
              </a:rPr>
              <a:t> SPAC Contact Sheet</a:t>
            </a:r>
            <a:endParaRPr lang="en-US" sz="2400" dirty="0">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0DAC3B-4AA0-4AFD-B684-CC4D9CBBDEBA}" type="slidenum">
              <a:rPr lang="en-US" smtClean="0"/>
              <a:pPr/>
              <a:t>20</a:t>
            </a:fld>
            <a:endParaRPr lang="en-US"/>
          </a:p>
        </p:txBody>
      </p:sp>
      <p:pic>
        <p:nvPicPr>
          <p:cNvPr id="2050" name="Picture 2" descr="C:\Users\naps.ef\Desktop\O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79" y="0"/>
            <a:ext cx="51498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277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6448" cy="777240"/>
          </a:xfrm>
        </p:spPr>
        <p:txBody>
          <a:bodyPr>
            <a:normAutofit fontScale="90000"/>
          </a:bodyPr>
          <a:lstStyle/>
          <a:p>
            <a:pPr marL="0" indent="0">
              <a:buNone/>
            </a:pPr>
            <a:r>
              <a:rPr lang="en-US" dirty="0" smtClean="0"/>
              <a:t>Continuous Contributor Club</a:t>
            </a:r>
            <a:endParaRPr lang="en-US" dirty="0"/>
          </a:p>
        </p:txBody>
      </p:sp>
      <p:sp>
        <p:nvSpPr>
          <p:cNvPr id="3" name="Text Placeholder 2"/>
          <p:cNvSpPr>
            <a:spLocks noGrp="1"/>
          </p:cNvSpPr>
          <p:nvPr>
            <p:ph type="body" idx="1"/>
          </p:nvPr>
        </p:nvSpPr>
        <p:spPr>
          <a:xfrm>
            <a:off x="685800" y="838200"/>
            <a:ext cx="3581400" cy="5562600"/>
          </a:xfrm>
        </p:spPr>
        <p:txBody>
          <a:bodyPr>
            <a:normAutofit lnSpcReduction="10000"/>
          </a:bodyPr>
          <a:lstStyle/>
          <a:p>
            <a:endParaRPr lang="en-US" dirty="0" smtClean="0"/>
          </a:p>
          <a:p>
            <a:pPr algn="l">
              <a:buClrTx/>
              <a:buFont typeface="Arial" pitchFamily="34" charset="0"/>
              <a:buChar char="•"/>
            </a:pPr>
            <a:r>
              <a:rPr lang="en-US" dirty="0" smtClean="0"/>
              <a:t>A new system designed to recognize and reward the importance of recurring contributions through </a:t>
            </a:r>
            <a:r>
              <a:rPr lang="en-US" dirty="0" err="1" smtClean="0"/>
              <a:t>PostalEASE</a:t>
            </a:r>
            <a:r>
              <a:rPr lang="en-US" dirty="0" smtClean="0"/>
              <a:t> and OPM Payroll Deduction</a:t>
            </a:r>
          </a:p>
          <a:p>
            <a:pPr algn="l">
              <a:buClrTx/>
              <a:buFont typeface="Arial" pitchFamily="34" charset="0"/>
              <a:buChar char="•"/>
            </a:pPr>
            <a:r>
              <a:rPr lang="en-US" dirty="0" smtClean="0"/>
              <a:t>Includes a New Pin  for only those who participate</a:t>
            </a:r>
          </a:p>
          <a:p>
            <a:pPr algn="l">
              <a:buClrTx/>
              <a:buFont typeface="Arial" pitchFamily="34" charset="0"/>
              <a:buChar char="•"/>
            </a:pPr>
            <a:r>
              <a:rPr lang="en-US" dirty="0" smtClean="0"/>
              <a:t>Names of Participants will appear in a special section of The Postal Supervisor</a:t>
            </a:r>
          </a:p>
          <a:p>
            <a:pPr algn="l">
              <a:buClrTx/>
              <a:buFont typeface="Arial" pitchFamily="34" charset="0"/>
              <a:buChar char="•"/>
            </a:pPr>
            <a:r>
              <a:rPr lang="en-US" dirty="0" smtClean="0"/>
              <a:t>Special Raffles during the year for CCC Members</a:t>
            </a:r>
          </a:p>
          <a:p>
            <a:pPr algn="l">
              <a:buClrTx/>
              <a:buFont typeface="Arial" pitchFamily="34" charset="0"/>
              <a:buChar char="•"/>
            </a:pPr>
            <a:r>
              <a:rPr lang="en-US" dirty="0" smtClean="0"/>
              <a:t>Instructions can be found online and in The Postal Supervisor</a:t>
            </a:r>
          </a:p>
          <a:p>
            <a:pPr algn="l">
              <a:buFont typeface="Arial" pitchFamily="34" charset="0"/>
              <a:buChar char="•"/>
            </a:pPr>
            <a:endParaRPr lang="en-US" dirty="0"/>
          </a:p>
          <a:p>
            <a:pPr algn="l">
              <a:buFont typeface="Arial" pitchFamily="34" charset="0"/>
              <a:buChar char="•"/>
            </a:pPr>
            <a:endParaRPr lang="en-US" dirty="0" smtClean="0"/>
          </a:p>
          <a:p>
            <a:pPr>
              <a:buFont typeface="Arial" pitchFamily="34" charset="0"/>
              <a:buChar char="•"/>
            </a:pPr>
            <a:endParaRPr lang="en-US" dirty="0" smtClean="0"/>
          </a:p>
          <a:p>
            <a:endParaRPr lang="en-US" dirty="0"/>
          </a:p>
        </p:txBody>
      </p:sp>
      <p:pic>
        <p:nvPicPr>
          <p:cNvPr id="4098" name="Picture 2" descr="C:\Users\naps.ef\Desktop\NAPS CCC Pin 2013 (2)_Pag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90DAC3B-4AA0-4AFD-B684-CC4D9CBBDEB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 y="228600"/>
            <a:ext cx="80010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SPAC Do’s </a:t>
            </a:r>
            <a:r>
              <a:rPr lang="en-US" sz="3200" dirty="0">
                <a:latin typeface="Cambria" pitchFamily="18" charset="0"/>
              </a:rPr>
              <a:t>and Don’ts</a:t>
            </a:r>
          </a:p>
        </p:txBody>
      </p:sp>
      <p:sp>
        <p:nvSpPr>
          <p:cNvPr id="17411" name="TextBox 2"/>
          <p:cNvSpPr txBox="1">
            <a:spLocks noChangeArrowheads="1"/>
          </p:cNvSpPr>
          <p:nvPr/>
        </p:nvSpPr>
        <p:spPr bwMode="auto">
          <a:xfrm>
            <a:off x="304800" y="914400"/>
            <a:ext cx="8839200" cy="5324535"/>
          </a:xfrm>
          <a:prstGeom prst="rect">
            <a:avLst/>
          </a:prstGeom>
          <a:noFill/>
          <a:ln w="9525">
            <a:noFill/>
            <a:miter lim="800000"/>
            <a:headEnd/>
            <a:tailEnd/>
          </a:ln>
        </p:spPr>
        <p:txBody>
          <a:bodyPr>
            <a:spAutoFit/>
          </a:bodyPr>
          <a:lstStyle/>
          <a:p>
            <a:r>
              <a:rPr lang="en-US" sz="2000" dirty="0">
                <a:latin typeface="Cambria" pitchFamily="18" charset="0"/>
              </a:rPr>
              <a:t>Do:</a:t>
            </a:r>
          </a:p>
          <a:p>
            <a:pPr>
              <a:buFont typeface="Arial" charset="0"/>
              <a:buChar char="•"/>
            </a:pPr>
            <a:r>
              <a:rPr lang="en-US" sz="2000" dirty="0">
                <a:latin typeface="Cambria" pitchFamily="18" charset="0"/>
              </a:rPr>
              <a:t>  </a:t>
            </a:r>
            <a:r>
              <a:rPr lang="en-US" sz="2000" dirty="0" smtClean="0">
                <a:latin typeface="Cambria" pitchFamily="18" charset="0"/>
              </a:rPr>
              <a:t>Have Individual Receipts, Group Contribution Forms and Withholding Instructions for every meeting you attend</a:t>
            </a:r>
            <a:endParaRPr lang="en-US" sz="2000" dirty="0">
              <a:latin typeface="Cambria" pitchFamily="18" charset="0"/>
            </a:endParaRPr>
          </a:p>
          <a:p>
            <a:pPr>
              <a:buFont typeface="Arial" charset="0"/>
              <a:buChar char="•"/>
            </a:pPr>
            <a:r>
              <a:rPr lang="en-US" sz="2000" dirty="0">
                <a:latin typeface="Cambria" pitchFamily="18" charset="0"/>
              </a:rPr>
              <a:t>  Issue receipts for all </a:t>
            </a:r>
            <a:r>
              <a:rPr lang="en-US" sz="2000" dirty="0" smtClean="0">
                <a:latin typeface="Cambria" pitchFamily="18" charset="0"/>
              </a:rPr>
              <a:t>contributions</a:t>
            </a:r>
            <a:endParaRPr lang="en-US" sz="2000" dirty="0">
              <a:latin typeface="Cambria" pitchFamily="18" charset="0"/>
            </a:endParaRPr>
          </a:p>
          <a:p>
            <a:pPr>
              <a:buFont typeface="Arial" charset="0"/>
              <a:buChar char="•"/>
            </a:pPr>
            <a:r>
              <a:rPr lang="en-US" sz="2000" dirty="0">
                <a:latin typeface="Cambria" pitchFamily="18" charset="0"/>
              </a:rPr>
              <a:t>  Make sure all receipts are </a:t>
            </a:r>
            <a:r>
              <a:rPr lang="en-US" sz="2000" b="1" u="sng" dirty="0">
                <a:latin typeface="Cambria" pitchFamily="18" charset="0"/>
              </a:rPr>
              <a:t>neat </a:t>
            </a:r>
            <a:r>
              <a:rPr lang="en-US" sz="2000" dirty="0">
                <a:latin typeface="Cambria" pitchFamily="18" charset="0"/>
              </a:rPr>
              <a:t>and </a:t>
            </a:r>
            <a:r>
              <a:rPr lang="en-US" sz="2000" b="1" u="sng" dirty="0" smtClean="0">
                <a:latin typeface="Cambria" pitchFamily="18" charset="0"/>
              </a:rPr>
              <a:t>legible</a:t>
            </a:r>
            <a:endParaRPr lang="en-US" sz="2000" dirty="0">
              <a:latin typeface="Cambria" pitchFamily="18" charset="0"/>
            </a:endParaRPr>
          </a:p>
          <a:p>
            <a:pPr>
              <a:buFont typeface="Arial" charset="0"/>
              <a:buChar char="•"/>
            </a:pPr>
            <a:r>
              <a:rPr lang="en-US" sz="2000" dirty="0">
                <a:latin typeface="Cambria" pitchFamily="18" charset="0"/>
              </a:rPr>
              <a:t>  Make sure all checks/money orders are made out to </a:t>
            </a:r>
            <a:r>
              <a:rPr lang="en-US" sz="2000" dirty="0" smtClean="0">
                <a:latin typeface="Cambria" pitchFamily="18" charset="0"/>
              </a:rPr>
              <a:t>SPAC</a:t>
            </a:r>
            <a:endParaRPr lang="en-US" sz="2000" dirty="0">
              <a:latin typeface="Cambria" pitchFamily="18" charset="0"/>
            </a:endParaRPr>
          </a:p>
          <a:p>
            <a:pPr>
              <a:buFont typeface="Arial" charset="0"/>
              <a:buChar char="•"/>
            </a:pPr>
            <a:r>
              <a:rPr lang="en-US" sz="2000" dirty="0">
                <a:latin typeface="Cambria" pitchFamily="18" charset="0"/>
              </a:rPr>
              <a:t>  Make sure all </a:t>
            </a:r>
            <a:r>
              <a:rPr lang="en-US" sz="2000" dirty="0" smtClean="0">
                <a:latin typeface="Cambria" pitchFamily="18" charset="0"/>
              </a:rPr>
              <a:t>in-kind contributions </a:t>
            </a:r>
            <a:r>
              <a:rPr lang="en-US" sz="2000" dirty="0">
                <a:latin typeface="Cambria" pitchFamily="18" charset="0"/>
              </a:rPr>
              <a:t>are given a receipt and that it reflects the </a:t>
            </a:r>
            <a:r>
              <a:rPr lang="en-US" sz="2000" b="1" u="sng" dirty="0">
                <a:latin typeface="Cambria" pitchFamily="18" charset="0"/>
              </a:rPr>
              <a:t>FAIR</a:t>
            </a:r>
            <a:r>
              <a:rPr lang="en-US" sz="2000" dirty="0">
                <a:latin typeface="Cambria" pitchFamily="18" charset="0"/>
              </a:rPr>
              <a:t> Market value and not its auctioned </a:t>
            </a:r>
            <a:r>
              <a:rPr lang="en-US" sz="2000" dirty="0" smtClean="0">
                <a:latin typeface="Cambria" pitchFamily="18" charset="0"/>
              </a:rPr>
              <a:t>value</a:t>
            </a:r>
            <a:endParaRPr lang="en-US" sz="2000" dirty="0">
              <a:latin typeface="Cambria" pitchFamily="18" charset="0"/>
            </a:endParaRPr>
          </a:p>
          <a:p>
            <a:pPr>
              <a:buFont typeface="Arial" charset="0"/>
              <a:buChar char="•"/>
            </a:pPr>
            <a:r>
              <a:rPr lang="en-US" sz="2000" dirty="0">
                <a:latin typeface="Cambria" pitchFamily="18" charset="0"/>
              </a:rPr>
              <a:t>  Make sure monetary contributions and receipts </a:t>
            </a:r>
            <a:r>
              <a:rPr lang="en-US" sz="2000" dirty="0" smtClean="0">
                <a:latin typeface="Cambria" pitchFamily="18" charset="0"/>
              </a:rPr>
              <a:t>match</a:t>
            </a:r>
          </a:p>
          <a:p>
            <a:pPr>
              <a:buFont typeface="Arial" charset="0"/>
              <a:buChar char="•"/>
            </a:pPr>
            <a:r>
              <a:rPr lang="en-US" sz="2000" dirty="0">
                <a:latin typeface="Cambria" pitchFamily="18" charset="0"/>
              </a:rPr>
              <a:t> </a:t>
            </a:r>
            <a:r>
              <a:rPr lang="en-US" sz="2000" dirty="0" smtClean="0">
                <a:latin typeface="Cambria" pitchFamily="18" charset="0"/>
              </a:rPr>
              <a:t> Send collected SPAC donations to NAPS HQ immediately</a:t>
            </a:r>
            <a:endParaRPr lang="en-US" sz="2000" dirty="0">
              <a:latin typeface="Cambria" pitchFamily="18" charset="0"/>
            </a:endParaRPr>
          </a:p>
          <a:p>
            <a:endParaRPr lang="en-US" sz="2000" dirty="0">
              <a:latin typeface="Cambria" pitchFamily="18" charset="0"/>
            </a:endParaRPr>
          </a:p>
          <a:p>
            <a:r>
              <a:rPr lang="en-US" sz="2000" dirty="0">
                <a:latin typeface="Cambria" pitchFamily="18" charset="0"/>
              </a:rPr>
              <a:t>Do Not: </a:t>
            </a:r>
          </a:p>
          <a:p>
            <a:pPr>
              <a:buFont typeface="Arial" charset="0"/>
              <a:buChar char="•"/>
            </a:pPr>
            <a:r>
              <a:rPr lang="en-US" sz="2000" dirty="0">
                <a:latin typeface="Cambria" pitchFamily="18" charset="0"/>
              </a:rPr>
              <a:t>  Deposit PAC contributions into </a:t>
            </a:r>
            <a:r>
              <a:rPr lang="en-US" sz="2000" dirty="0" smtClean="0">
                <a:latin typeface="Cambria" pitchFamily="18" charset="0"/>
              </a:rPr>
              <a:t>any bank account </a:t>
            </a:r>
            <a:endParaRPr lang="en-US" sz="2000" dirty="0">
              <a:latin typeface="Cambria" pitchFamily="18" charset="0"/>
            </a:endParaRPr>
          </a:p>
          <a:p>
            <a:pPr>
              <a:buFont typeface="Arial" charset="0"/>
              <a:buChar char="•"/>
            </a:pPr>
            <a:r>
              <a:rPr lang="en-US" sz="2000" dirty="0">
                <a:latin typeface="Cambria" pitchFamily="18" charset="0"/>
              </a:rPr>
              <a:t>  Accept business, farm or </a:t>
            </a:r>
            <a:r>
              <a:rPr lang="en-US" sz="2000" dirty="0" smtClean="0">
                <a:latin typeface="Cambria" pitchFamily="18" charset="0"/>
              </a:rPr>
              <a:t>association checks</a:t>
            </a:r>
            <a:endParaRPr lang="en-US" sz="2000" dirty="0">
              <a:latin typeface="Cambria" pitchFamily="18" charset="0"/>
            </a:endParaRPr>
          </a:p>
          <a:p>
            <a:pPr>
              <a:buFont typeface="Arial" charset="0"/>
              <a:buChar char="•"/>
            </a:pPr>
            <a:r>
              <a:rPr lang="en-US" sz="2000" dirty="0">
                <a:latin typeface="Cambria" pitchFamily="18" charset="0"/>
              </a:rPr>
              <a:t>  Use PAC contributions for money order </a:t>
            </a:r>
            <a:r>
              <a:rPr lang="en-US" sz="2000" dirty="0" smtClean="0">
                <a:latin typeface="Cambria" pitchFamily="18" charset="0"/>
              </a:rPr>
              <a:t>fees</a:t>
            </a:r>
            <a:endParaRPr lang="en-US" sz="2000" dirty="0">
              <a:latin typeface="Cambria" pitchFamily="18" charset="0"/>
            </a:endParaRPr>
          </a:p>
          <a:p>
            <a:pPr>
              <a:buFont typeface="Arial" charset="0"/>
              <a:buChar char="•"/>
            </a:pPr>
            <a:r>
              <a:rPr lang="en-US" sz="2000" dirty="0">
                <a:latin typeface="Cambria" pitchFamily="18" charset="0"/>
              </a:rPr>
              <a:t>  Use PAC donations for tax </a:t>
            </a:r>
            <a:r>
              <a:rPr lang="en-US" sz="2000" dirty="0" smtClean="0">
                <a:latin typeface="Cambria" pitchFamily="18" charset="0"/>
              </a:rPr>
              <a:t>deductions</a:t>
            </a:r>
          </a:p>
          <a:p>
            <a:pPr>
              <a:buFont typeface="Arial" charset="0"/>
              <a:buChar char="•"/>
            </a:pPr>
            <a:r>
              <a:rPr lang="en-US" sz="2000" dirty="0" smtClean="0">
                <a:latin typeface="Cambria" pitchFamily="18" charset="0"/>
              </a:rPr>
              <a:t>  Take Cash and write a personal check to PAC</a:t>
            </a:r>
            <a:endParaRPr lang="en-US" sz="2000" dirty="0">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04800" y="0"/>
            <a:ext cx="8382000" cy="584200"/>
          </a:xfrm>
          <a:prstGeom prst="rect">
            <a:avLst/>
          </a:prstGeom>
          <a:noFill/>
          <a:ln w="9525">
            <a:noFill/>
            <a:miter lim="800000"/>
            <a:headEnd/>
            <a:tailEnd/>
          </a:ln>
        </p:spPr>
        <p:txBody>
          <a:bodyPr>
            <a:spAutoFit/>
          </a:bodyPr>
          <a:lstStyle/>
          <a:p>
            <a:pPr algn="ctr"/>
            <a:r>
              <a:rPr lang="en-US" sz="3200" dirty="0">
                <a:latin typeface="Cambria" pitchFamily="18" charset="0"/>
              </a:rPr>
              <a:t> </a:t>
            </a:r>
            <a:r>
              <a:rPr lang="en-US" sz="3200" dirty="0" smtClean="0">
                <a:latin typeface="Cambria" pitchFamily="18" charset="0"/>
              </a:rPr>
              <a:t>SPAC </a:t>
            </a:r>
            <a:r>
              <a:rPr lang="en-US" sz="3200" dirty="0">
                <a:latin typeface="Cambria" pitchFamily="18" charset="0"/>
              </a:rPr>
              <a:t>Pins</a:t>
            </a:r>
          </a:p>
        </p:txBody>
      </p:sp>
      <p:sp>
        <p:nvSpPr>
          <p:cNvPr id="18435" name="TextBox 2"/>
          <p:cNvSpPr txBox="1">
            <a:spLocks noChangeArrowheads="1"/>
          </p:cNvSpPr>
          <p:nvPr/>
        </p:nvSpPr>
        <p:spPr bwMode="auto">
          <a:xfrm>
            <a:off x="0" y="685800"/>
            <a:ext cx="9296400" cy="4093428"/>
          </a:xfrm>
          <a:prstGeom prst="rect">
            <a:avLst/>
          </a:prstGeom>
          <a:noFill/>
          <a:ln w="9525">
            <a:noFill/>
            <a:miter lim="800000"/>
            <a:headEnd/>
            <a:tailEnd/>
          </a:ln>
        </p:spPr>
        <p:txBody>
          <a:bodyPr>
            <a:spAutoFit/>
          </a:bodyPr>
          <a:lstStyle/>
          <a:p>
            <a:endParaRPr lang="en-US" sz="2600" dirty="0">
              <a:latin typeface="Cambria" pitchFamily="18" charset="0"/>
            </a:endParaRPr>
          </a:p>
          <a:p>
            <a:r>
              <a:rPr lang="en-US" sz="2600" dirty="0">
                <a:latin typeface="Cambria" pitchFamily="18" charset="0"/>
              </a:rPr>
              <a:t>$</a:t>
            </a:r>
            <a:r>
              <a:rPr lang="en-US" sz="2600" dirty="0" smtClean="0">
                <a:latin typeface="Cambria" pitchFamily="18" charset="0"/>
              </a:rPr>
              <a:t>100- </a:t>
            </a:r>
            <a:r>
              <a:rPr lang="en-US" sz="2600" dirty="0">
                <a:latin typeface="Cambria" pitchFamily="18" charset="0"/>
              </a:rPr>
              <a:t>$249.99				</a:t>
            </a:r>
            <a:r>
              <a:rPr lang="en-US" sz="2600" dirty="0" smtClean="0">
                <a:latin typeface="Cambria" pitchFamily="18" charset="0"/>
              </a:rPr>
              <a:t>Supporter</a:t>
            </a:r>
            <a:endParaRPr lang="en-US" sz="2600" dirty="0">
              <a:latin typeface="Cambria" pitchFamily="18" charset="0"/>
            </a:endParaRPr>
          </a:p>
          <a:p>
            <a:endParaRPr lang="en-US" sz="2600" dirty="0">
              <a:latin typeface="Cambria" pitchFamily="18" charset="0"/>
            </a:endParaRPr>
          </a:p>
          <a:p>
            <a:r>
              <a:rPr lang="en-US" sz="2600" dirty="0">
                <a:latin typeface="Cambria" pitchFamily="18" charset="0"/>
              </a:rPr>
              <a:t>$250- $499.99				</a:t>
            </a:r>
            <a:r>
              <a:rPr lang="en-US" sz="2600" dirty="0" smtClean="0">
                <a:latin typeface="Cambria" pitchFamily="18" charset="0"/>
              </a:rPr>
              <a:t>President’s Club</a:t>
            </a:r>
            <a:endParaRPr lang="en-US" sz="2600" dirty="0">
              <a:latin typeface="Cambria" pitchFamily="18" charset="0"/>
            </a:endParaRPr>
          </a:p>
          <a:p>
            <a:endParaRPr lang="en-US" sz="2600" dirty="0">
              <a:solidFill>
                <a:srgbClr val="FF0000"/>
              </a:solidFill>
              <a:latin typeface="Cambria" pitchFamily="18" charset="0"/>
            </a:endParaRPr>
          </a:p>
          <a:p>
            <a:r>
              <a:rPr lang="en-US" sz="2600" dirty="0">
                <a:latin typeface="Cambria" pitchFamily="18" charset="0"/>
              </a:rPr>
              <a:t>$500-</a:t>
            </a:r>
            <a:r>
              <a:rPr lang="en-US" sz="2600" dirty="0" smtClean="0">
                <a:latin typeface="Cambria" pitchFamily="18" charset="0"/>
              </a:rPr>
              <a:t>$749.99</a:t>
            </a:r>
            <a:r>
              <a:rPr lang="en-US" sz="2600" dirty="0">
                <a:latin typeface="Cambria" pitchFamily="18" charset="0"/>
              </a:rPr>
              <a:t>				</a:t>
            </a:r>
            <a:r>
              <a:rPr lang="en-US" sz="2600" dirty="0" smtClean="0">
                <a:latin typeface="Cambria" pitchFamily="18" charset="0"/>
              </a:rPr>
              <a:t>President’s Roundtable</a:t>
            </a:r>
            <a:endParaRPr lang="en-US" sz="2600" dirty="0">
              <a:latin typeface="Cambria" pitchFamily="18" charset="0"/>
            </a:endParaRPr>
          </a:p>
          <a:p>
            <a:endParaRPr lang="en-US" sz="2600" dirty="0">
              <a:latin typeface="Cambria" pitchFamily="18" charset="0"/>
            </a:endParaRPr>
          </a:p>
          <a:p>
            <a:r>
              <a:rPr lang="en-US" sz="2600" dirty="0" smtClean="0">
                <a:latin typeface="Cambria" pitchFamily="18" charset="0"/>
              </a:rPr>
              <a:t>$750-$999.99</a:t>
            </a:r>
            <a:r>
              <a:rPr lang="en-US" sz="2600" dirty="0">
                <a:latin typeface="Cambria" pitchFamily="18" charset="0"/>
              </a:rPr>
              <a:t>				</a:t>
            </a:r>
            <a:r>
              <a:rPr lang="en-US" sz="2600" dirty="0" smtClean="0">
                <a:latin typeface="Cambria" pitchFamily="18" charset="0"/>
              </a:rPr>
              <a:t>Elite</a:t>
            </a:r>
            <a:endParaRPr lang="en-US" sz="2600" dirty="0">
              <a:latin typeface="Cambria" pitchFamily="18" charset="0"/>
            </a:endParaRPr>
          </a:p>
          <a:p>
            <a:endParaRPr lang="en-US" sz="2600" dirty="0">
              <a:latin typeface="Cambria" pitchFamily="18" charset="0"/>
            </a:endParaRPr>
          </a:p>
          <a:p>
            <a:r>
              <a:rPr lang="en-US" sz="2600" dirty="0">
                <a:latin typeface="Cambria" pitchFamily="18" charset="0"/>
              </a:rPr>
              <a:t>$</a:t>
            </a:r>
            <a:r>
              <a:rPr lang="en-US" sz="2600" smtClean="0">
                <a:latin typeface="Cambria" pitchFamily="18" charset="0"/>
              </a:rPr>
              <a:t>1000 - $</a:t>
            </a:r>
            <a:r>
              <a:rPr lang="en-US" sz="2600" dirty="0" smtClean="0">
                <a:latin typeface="Cambria" pitchFamily="18" charset="0"/>
              </a:rPr>
              <a:t>5000                    </a:t>
            </a:r>
            <a:r>
              <a:rPr lang="en-US" sz="2600" dirty="0">
                <a:latin typeface="Cambria" pitchFamily="18" charset="0"/>
              </a:rPr>
              <a:t>		</a:t>
            </a:r>
            <a:r>
              <a:rPr lang="en-US" sz="2600" dirty="0" smtClean="0">
                <a:latin typeface="Cambria" pitchFamily="18" charset="0"/>
              </a:rPr>
              <a:t>             Ultimate</a:t>
            </a:r>
            <a:r>
              <a:rPr lang="en-US" sz="2600" dirty="0" smtClean="0">
                <a:solidFill>
                  <a:srgbClr val="00B050"/>
                </a:solidFill>
                <a:latin typeface="Cambria" pitchFamily="18" charset="0"/>
              </a:rPr>
              <a:t>	</a:t>
            </a:r>
            <a:r>
              <a:rPr lang="en-US" sz="2600" dirty="0" smtClean="0">
                <a:latin typeface="Cambria" pitchFamily="18" charset="0"/>
              </a:rPr>
              <a:t>	</a:t>
            </a:r>
          </a:p>
        </p:txBody>
      </p:sp>
      <p:cxnSp>
        <p:nvCxnSpPr>
          <p:cNvPr id="5" name="Straight Arrow Connector 4"/>
          <p:cNvCxnSpPr/>
          <p:nvPr/>
        </p:nvCxnSpPr>
        <p:spPr>
          <a:xfrm>
            <a:off x="2819400" y="12954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819400" y="21336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19400" y="28956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36576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19400" y="4495800"/>
            <a:ext cx="2209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90DAC3B-4AA0-4AFD-B684-CC4D9CBBDEBA}"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304800" y="228600"/>
            <a:ext cx="8458200" cy="584200"/>
          </a:xfrm>
          <a:prstGeom prst="rect">
            <a:avLst/>
          </a:prstGeom>
          <a:noFill/>
          <a:ln w="9525">
            <a:noFill/>
            <a:miter lim="800000"/>
            <a:headEnd/>
            <a:tailEnd/>
          </a:ln>
        </p:spPr>
        <p:txBody>
          <a:bodyPr>
            <a:spAutoFit/>
          </a:bodyPr>
          <a:lstStyle/>
          <a:p>
            <a:pPr algn="ctr"/>
            <a:r>
              <a:rPr lang="en-US" sz="3200" dirty="0">
                <a:latin typeface="Cambria" pitchFamily="18" charset="0"/>
              </a:rPr>
              <a:t>Fundraising Ideas </a:t>
            </a:r>
          </a:p>
        </p:txBody>
      </p:sp>
      <p:sp>
        <p:nvSpPr>
          <p:cNvPr id="21507" name="Rectangle 2"/>
          <p:cNvSpPr>
            <a:spLocks noChangeArrowheads="1"/>
          </p:cNvSpPr>
          <p:nvPr/>
        </p:nvSpPr>
        <p:spPr bwMode="auto">
          <a:xfrm>
            <a:off x="533400" y="1219200"/>
            <a:ext cx="4572000" cy="3970318"/>
          </a:xfrm>
          <a:prstGeom prst="rect">
            <a:avLst/>
          </a:prstGeom>
          <a:noFill/>
          <a:ln w="9525">
            <a:noFill/>
            <a:miter lim="800000"/>
            <a:headEnd/>
            <a:tailEnd/>
          </a:ln>
        </p:spPr>
        <p:txBody>
          <a:bodyPr>
            <a:spAutoFit/>
          </a:bodyPr>
          <a:lstStyle/>
          <a:p>
            <a:pPr>
              <a:buFont typeface="Arial" charset="0"/>
              <a:buChar char="•"/>
            </a:pPr>
            <a:r>
              <a:rPr lang="en-US" sz="2800" dirty="0">
                <a:latin typeface="Cambria" pitchFamily="18" charset="0"/>
              </a:rPr>
              <a:t> </a:t>
            </a:r>
            <a:r>
              <a:rPr lang="en-US" sz="2800" dirty="0" smtClean="0">
                <a:latin typeface="Cambria" pitchFamily="18" charset="0"/>
              </a:rPr>
              <a:t>Auctions*:</a:t>
            </a:r>
            <a:endParaRPr lang="en-US" sz="2800" dirty="0">
              <a:latin typeface="Cambria" pitchFamily="18" charset="0"/>
            </a:endParaRPr>
          </a:p>
          <a:p>
            <a:pPr lvl="1">
              <a:buFont typeface="Arial" charset="0"/>
              <a:buChar char="•"/>
            </a:pPr>
            <a:r>
              <a:rPr lang="en-US" sz="2800" dirty="0">
                <a:latin typeface="Cambria" pitchFamily="18" charset="0"/>
              </a:rPr>
              <a:t> Straight </a:t>
            </a:r>
            <a:r>
              <a:rPr lang="en-US" sz="2800" dirty="0" smtClean="0">
                <a:latin typeface="Cambria" pitchFamily="18" charset="0"/>
              </a:rPr>
              <a:t>Auction</a:t>
            </a:r>
            <a:endParaRPr lang="en-US" sz="2800" dirty="0">
              <a:latin typeface="Cambria" pitchFamily="18" charset="0"/>
            </a:endParaRPr>
          </a:p>
          <a:p>
            <a:pPr lvl="1">
              <a:buFont typeface="Arial" charset="0"/>
              <a:buChar char="•"/>
            </a:pPr>
            <a:r>
              <a:rPr lang="en-US" sz="2800" dirty="0">
                <a:latin typeface="Cambria" pitchFamily="18" charset="0"/>
              </a:rPr>
              <a:t> Silent </a:t>
            </a:r>
            <a:r>
              <a:rPr lang="en-US" sz="2800" dirty="0" smtClean="0">
                <a:latin typeface="Cambria" pitchFamily="18" charset="0"/>
              </a:rPr>
              <a:t>Auction</a:t>
            </a:r>
            <a:endParaRPr lang="en-US" sz="2800" dirty="0">
              <a:latin typeface="Cambria" pitchFamily="18" charset="0"/>
            </a:endParaRPr>
          </a:p>
          <a:p>
            <a:pPr lvl="1">
              <a:buFont typeface="Arial" charset="0"/>
              <a:buChar char="•"/>
            </a:pPr>
            <a:r>
              <a:rPr lang="en-US" sz="2800" dirty="0">
                <a:latin typeface="Cambria" pitchFamily="18" charset="0"/>
              </a:rPr>
              <a:t> </a:t>
            </a:r>
            <a:r>
              <a:rPr lang="en-US" sz="2800" dirty="0" smtClean="0">
                <a:latin typeface="Cambria" pitchFamily="18" charset="0"/>
              </a:rPr>
              <a:t>Drawings</a:t>
            </a:r>
          </a:p>
          <a:p>
            <a:pPr>
              <a:buFont typeface="Arial" charset="0"/>
              <a:buChar char="•"/>
            </a:pPr>
            <a:endParaRPr lang="en-US" sz="2800" dirty="0" smtClean="0">
              <a:latin typeface="Cambria" pitchFamily="18" charset="0"/>
            </a:endParaRPr>
          </a:p>
          <a:p>
            <a:pPr>
              <a:buFont typeface="Arial" charset="0"/>
              <a:buChar char="•"/>
            </a:pPr>
            <a:r>
              <a:rPr lang="en-US" sz="2800" dirty="0" smtClean="0">
                <a:latin typeface="Cambria" pitchFamily="18" charset="0"/>
              </a:rPr>
              <a:t>Fun Events:</a:t>
            </a:r>
            <a:endParaRPr lang="en-US" sz="2800" dirty="0">
              <a:latin typeface="Cambria" pitchFamily="18" charset="0"/>
            </a:endParaRPr>
          </a:p>
          <a:p>
            <a:pPr lvl="1">
              <a:buFont typeface="Arial" charset="0"/>
              <a:buChar char="•"/>
            </a:pPr>
            <a:r>
              <a:rPr lang="en-US" sz="2800" dirty="0">
                <a:latin typeface="Cambria" pitchFamily="18" charset="0"/>
              </a:rPr>
              <a:t> Casino </a:t>
            </a:r>
            <a:r>
              <a:rPr lang="en-US" sz="2800" dirty="0" smtClean="0">
                <a:latin typeface="Cambria" pitchFamily="18" charset="0"/>
              </a:rPr>
              <a:t>Night</a:t>
            </a:r>
            <a:endParaRPr lang="en-US" sz="2800" dirty="0">
              <a:latin typeface="Cambria" pitchFamily="18" charset="0"/>
            </a:endParaRPr>
          </a:p>
          <a:p>
            <a:pPr lvl="1">
              <a:buFont typeface="Arial" charset="0"/>
              <a:buChar char="•"/>
            </a:pPr>
            <a:r>
              <a:rPr lang="en-US" sz="2800" dirty="0">
                <a:latin typeface="Cambria" pitchFamily="18" charset="0"/>
              </a:rPr>
              <a:t> </a:t>
            </a:r>
            <a:r>
              <a:rPr lang="en-US" sz="2800" dirty="0" smtClean="0">
                <a:latin typeface="Cambria" pitchFamily="18" charset="0"/>
              </a:rPr>
              <a:t>Sporting Events</a:t>
            </a:r>
            <a:endParaRPr lang="en-US" sz="2800" dirty="0">
              <a:latin typeface="Cambria" pitchFamily="18" charset="0"/>
            </a:endParaRPr>
          </a:p>
          <a:p>
            <a:pPr lvl="1">
              <a:buFont typeface="Arial" charset="0"/>
              <a:buChar char="•"/>
            </a:pPr>
            <a:r>
              <a:rPr lang="en-US" sz="2800" dirty="0">
                <a:latin typeface="Cambria" pitchFamily="18" charset="0"/>
              </a:rPr>
              <a:t> Dunk </a:t>
            </a:r>
            <a:r>
              <a:rPr lang="en-US" sz="2800" dirty="0" smtClean="0">
                <a:latin typeface="Cambria" pitchFamily="18" charset="0"/>
              </a:rPr>
              <a:t>Booths</a:t>
            </a:r>
          </a:p>
        </p:txBody>
      </p:sp>
      <p:sp>
        <p:nvSpPr>
          <p:cNvPr id="21508" name="Rectangle 3"/>
          <p:cNvSpPr>
            <a:spLocks noChangeArrowheads="1"/>
          </p:cNvSpPr>
          <p:nvPr/>
        </p:nvSpPr>
        <p:spPr bwMode="auto">
          <a:xfrm>
            <a:off x="4038600" y="1219200"/>
            <a:ext cx="4800600" cy="3539430"/>
          </a:xfrm>
          <a:prstGeom prst="rect">
            <a:avLst/>
          </a:prstGeom>
          <a:noFill/>
          <a:ln w="9525">
            <a:noFill/>
            <a:miter lim="800000"/>
            <a:headEnd/>
            <a:tailEnd/>
          </a:ln>
        </p:spPr>
        <p:txBody>
          <a:bodyPr wrap="square">
            <a:spAutoFit/>
          </a:bodyPr>
          <a:lstStyle/>
          <a:p>
            <a:pPr>
              <a:buFont typeface="Arial" charset="0"/>
              <a:buChar char="•"/>
            </a:pPr>
            <a:r>
              <a:rPr lang="en-US" sz="2800" dirty="0" smtClean="0">
                <a:latin typeface="Cambria" pitchFamily="18" charset="0"/>
              </a:rPr>
              <a:t>50/50</a:t>
            </a:r>
            <a:endParaRPr lang="en-US" sz="2800" dirty="0">
              <a:latin typeface="Cambria" pitchFamily="18" charset="0"/>
            </a:endParaRPr>
          </a:p>
          <a:p>
            <a:pPr>
              <a:buFont typeface="Arial" charset="0"/>
              <a:buChar char="•"/>
            </a:pPr>
            <a:endParaRPr lang="en-US" sz="2800" dirty="0" smtClean="0">
              <a:latin typeface="Cambria" pitchFamily="18" charset="0"/>
            </a:endParaRPr>
          </a:p>
          <a:p>
            <a:pPr>
              <a:buFont typeface="Arial" charset="0"/>
              <a:buChar char="•"/>
            </a:pPr>
            <a:r>
              <a:rPr lang="en-US" sz="2800" dirty="0" smtClean="0">
                <a:latin typeface="Cambria" pitchFamily="18" charset="0"/>
              </a:rPr>
              <a:t> Pass </a:t>
            </a:r>
            <a:r>
              <a:rPr lang="en-US" sz="2800" dirty="0">
                <a:latin typeface="Cambria" pitchFamily="18" charset="0"/>
              </a:rPr>
              <a:t>the </a:t>
            </a:r>
            <a:r>
              <a:rPr lang="en-US" sz="2800" dirty="0" smtClean="0">
                <a:latin typeface="Cambria" pitchFamily="18" charset="0"/>
              </a:rPr>
              <a:t>Hat</a:t>
            </a:r>
            <a:endParaRPr lang="en-US" sz="2800" dirty="0">
              <a:latin typeface="Cambria" pitchFamily="18" charset="0"/>
            </a:endParaRPr>
          </a:p>
          <a:p>
            <a:pPr>
              <a:buFont typeface="Arial" charset="0"/>
              <a:buChar char="•"/>
            </a:pPr>
            <a:endParaRPr lang="en-US" sz="2800" dirty="0">
              <a:latin typeface="Cambria" pitchFamily="18" charset="0"/>
            </a:endParaRPr>
          </a:p>
          <a:p>
            <a:pPr>
              <a:buFont typeface="Arial" charset="0"/>
              <a:buChar char="•"/>
            </a:pPr>
            <a:r>
              <a:rPr lang="en-US" sz="2800" dirty="0" smtClean="0">
                <a:latin typeface="Cambria" pitchFamily="18" charset="0"/>
              </a:rPr>
              <a:t> Head to Head Competitions</a:t>
            </a:r>
            <a:endParaRPr lang="en-US" sz="2800" dirty="0">
              <a:latin typeface="Cambria" pitchFamily="18" charset="0"/>
            </a:endParaRPr>
          </a:p>
          <a:p>
            <a:pPr>
              <a:buFont typeface="Arial" charset="0"/>
              <a:buChar char="•"/>
            </a:pPr>
            <a:endParaRPr lang="en-US" sz="2800" dirty="0" smtClean="0">
              <a:latin typeface="Cambria" pitchFamily="18" charset="0"/>
            </a:endParaRPr>
          </a:p>
          <a:p>
            <a:pPr>
              <a:buFont typeface="Arial" charset="0"/>
              <a:buChar char="•"/>
            </a:pPr>
            <a:r>
              <a:rPr lang="en-US" sz="2800" dirty="0" smtClean="0">
                <a:latin typeface="Cambria" pitchFamily="18" charset="0"/>
              </a:rPr>
              <a:t> Email Solicitations</a:t>
            </a:r>
          </a:p>
          <a:p>
            <a:pPr>
              <a:buFont typeface="Arial" charset="0"/>
              <a:buChar char="•"/>
            </a:pPr>
            <a:endParaRPr lang="en-US" sz="2800" dirty="0" smtClean="0">
              <a:latin typeface="Cambria" pitchFamily="18" charset="0"/>
            </a:endParaRPr>
          </a:p>
        </p:txBody>
      </p:sp>
      <p:sp>
        <p:nvSpPr>
          <p:cNvPr id="21509" name="TextBox 4"/>
          <p:cNvSpPr txBox="1">
            <a:spLocks noChangeArrowheads="1"/>
          </p:cNvSpPr>
          <p:nvPr/>
        </p:nvSpPr>
        <p:spPr bwMode="auto">
          <a:xfrm>
            <a:off x="0" y="6019800"/>
            <a:ext cx="7772400" cy="369888"/>
          </a:xfrm>
          <a:prstGeom prst="rect">
            <a:avLst/>
          </a:prstGeom>
          <a:noFill/>
          <a:ln w="9525">
            <a:noFill/>
            <a:miter lim="800000"/>
            <a:headEnd/>
            <a:tailEnd/>
          </a:ln>
        </p:spPr>
        <p:txBody>
          <a:bodyPr>
            <a:spAutoFit/>
          </a:bodyPr>
          <a:lstStyle/>
          <a:p>
            <a:r>
              <a:rPr lang="en-US" i="1" dirty="0">
                <a:latin typeface="Cambria" pitchFamily="18" charset="0"/>
              </a:rPr>
              <a:t>* States have different laws as to what is permitted when raising funds for PAC</a:t>
            </a:r>
          </a:p>
        </p:txBody>
      </p:sp>
      <p:sp>
        <p:nvSpPr>
          <p:cNvPr id="2" name="Slide Number Placeholder 1"/>
          <p:cNvSpPr>
            <a:spLocks noGrp="1"/>
          </p:cNvSpPr>
          <p:nvPr>
            <p:ph type="sldNum" sz="quarter" idx="12"/>
          </p:nvPr>
        </p:nvSpPr>
        <p:spPr/>
        <p:txBody>
          <a:bodyPr/>
          <a:lstStyle/>
          <a:p>
            <a:fld id="{290DAC3B-4AA0-4AFD-B684-CC4D9CBBDEBA}"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6512511" cy="1143000"/>
          </a:xfrm>
        </p:spPr>
        <p:txBody>
          <a:bodyPr/>
          <a:lstStyle/>
          <a:p>
            <a:pPr marL="0" indent="0" algn="ctr">
              <a:buNone/>
            </a:pPr>
            <a:r>
              <a:rPr lang="en-US" sz="4800" dirty="0" smtClean="0">
                <a:effectLst/>
                <a:latin typeface="Cambria" pitchFamily="18" charset="0"/>
              </a:rPr>
              <a:t>Goals and Best Practices</a:t>
            </a:r>
            <a:endParaRPr lang="en-US" sz="4800" dirty="0">
              <a:effectLst/>
              <a:latin typeface="Cambria" pitchFamily="18" charset="0"/>
            </a:endParaRPr>
          </a:p>
        </p:txBody>
      </p:sp>
      <p:sp>
        <p:nvSpPr>
          <p:cNvPr id="3" name="Content Placeholder 2"/>
          <p:cNvSpPr>
            <a:spLocks noGrp="1"/>
          </p:cNvSpPr>
          <p:nvPr>
            <p:ph sz="quarter" idx="13"/>
          </p:nvPr>
        </p:nvSpPr>
        <p:spPr>
          <a:xfrm>
            <a:off x="1143000" y="2590800"/>
            <a:ext cx="6400800" cy="3474720"/>
          </a:xfrm>
        </p:spPr>
        <p:txBody>
          <a:bodyPr>
            <a:normAutofit fontScale="92500" lnSpcReduction="20000"/>
          </a:bodyPr>
          <a:lstStyle/>
          <a:p>
            <a:pPr>
              <a:buClr>
                <a:schemeClr val="tx1"/>
              </a:buClr>
              <a:buFont typeface="Arial" pitchFamily="34" charset="0"/>
              <a:buChar char="•"/>
            </a:pPr>
            <a:r>
              <a:rPr lang="en-US" dirty="0" smtClean="0"/>
              <a:t>Set high but attainable goals</a:t>
            </a:r>
          </a:p>
          <a:p>
            <a:pPr>
              <a:buClr>
                <a:schemeClr val="tx1"/>
              </a:buClr>
              <a:buFont typeface="Arial" pitchFamily="34" charset="0"/>
              <a:buChar char="•"/>
            </a:pPr>
            <a:r>
              <a:rPr lang="en-US" dirty="0" smtClean="0"/>
              <a:t>Automatic contributions (Withholding)</a:t>
            </a:r>
          </a:p>
          <a:p>
            <a:pPr>
              <a:buClr>
                <a:schemeClr val="tx1"/>
              </a:buClr>
              <a:buFont typeface="Arial" pitchFamily="34" charset="0"/>
              <a:buChar char="•"/>
            </a:pPr>
            <a:r>
              <a:rPr lang="en-US" dirty="0" smtClean="0"/>
              <a:t>Value long time donors</a:t>
            </a:r>
          </a:p>
          <a:p>
            <a:pPr>
              <a:buClr>
                <a:schemeClr val="tx1"/>
              </a:buClr>
              <a:buFont typeface="Arial" pitchFamily="34" charset="0"/>
              <a:buChar char="•"/>
            </a:pPr>
            <a:r>
              <a:rPr lang="en-US" dirty="0" smtClean="0"/>
              <a:t>Branch out to different groups of members and new members</a:t>
            </a:r>
          </a:p>
          <a:p>
            <a:pPr>
              <a:buClr>
                <a:schemeClr val="tx1"/>
              </a:buClr>
              <a:buFont typeface="Arial" pitchFamily="34" charset="0"/>
              <a:buChar char="•"/>
            </a:pPr>
            <a:r>
              <a:rPr lang="en-US" dirty="0" smtClean="0"/>
              <a:t>Delegate</a:t>
            </a:r>
          </a:p>
          <a:p>
            <a:pPr>
              <a:buClr>
                <a:schemeClr val="tx1"/>
              </a:buClr>
              <a:buFont typeface="Arial" pitchFamily="34" charset="0"/>
              <a:buChar char="•"/>
            </a:pPr>
            <a:r>
              <a:rPr lang="en-US" dirty="0" smtClean="0"/>
              <a:t>Compete and Incentivize</a:t>
            </a:r>
          </a:p>
          <a:p>
            <a:pPr lvl="1">
              <a:buClr>
                <a:schemeClr val="tx1"/>
              </a:buClr>
              <a:buFont typeface="Arial" pitchFamily="34" charset="0"/>
              <a:buChar char="•"/>
            </a:pPr>
            <a:r>
              <a:rPr lang="en-US" dirty="0" smtClean="0"/>
              <a:t>Regional, Head to Head, National</a:t>
            </a:r>
          </a:p>
          <a:p>
            <a:pPr>
              <a:buClr>
                <a:schemeClr val="tx1"/>
              </a:buClr>
              <a:buFont typeface="Arial" pitchFamily="34" charset="0"/>
              <a:buChar char="•"/>
            </a:pPr>
            <a:r>
              <a:rPr lang="en-US" dirty="0" smtClean="0"/>
              <a:t>Get Out There! Attend or send a representative to local and state meetings</a:t>
            </a:r>
            <a:endParaRPr lang="en-US" dirty="0"/>
          </a:p>
        </p:txBody>
      </p:sp>
      <p:sp>
        <p:nvSpPr>
          <p:cNvPr id="4" name="Slide Number Placeholder 3"/>
          <p:cNvSpPr>
            <a:spLocks noGrp="1"/>
          </p:cNvSpPr>
          <p:nvPr>
            <p:ph type="sldNum" sz="quarter" idx="12"/>
          </p:nvPr>
        </p:nvSpPr>
        <p:spPr/>
        <p:txBody>
          <a:bodyPr/>
          <a:lstStyle/>
          <a:p>
            <a:fld id="{290DAC3B-4AA0-4AFD-B684-CC4D9CBBDEBA}"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382000" cy="1143000"/>
          </a:xfrm>
        </p:spPr>
        <p:txBody>
          <a:bodyPr/>
          <a:lstStyle/>
          <a:p>
            <a:pPr marL="0" indent="0" algn="ctr">
              <a:buNone/>
            </a:pPr>
            <a:r>
              <a:rPr lang="en-US" dirty="0" smtClean="0">
                <a:effectLst/>
                <a:latin typeface="Cambria" pitchFamily="18" charset="0"/>
              </a:rPr>
              <a:t>What can we improve upon?</a:t>
            </a:r>
            <a:endParaRPr lang="en-US" dirty="0">
              <a:effectLst/>
              <a:latin typeface="Cambria" pitchFamily="18" charset="0"/>
            </a:endParaRPr>
          </a:p>
        </p:txBody>
      </p:sp>
      <p:sp>
        <p:nvSpPr>
          <p:cNvPr id="3" name="Content Placeholder 2"/>
          <p:cNvSpPr>
            <a:spLocks noGrp="1"/>
          </p:cNvSpPr>
          <p:nvPr>
            <p:ph sz="quarter" idx="13"/>
          </p:nvPr>
        </p:nvSpPr>
        <p:spPr>
          <a:xfrm>
            <a:off x="685800" y="1676400"/>
            <a:ext cx="7467600" cy="4525963"/>
          </a:xfrm>
        </p:spPr>
        <p:txBody>
          <a:bodyPr>
            <a:normAutofit/>
          </a:bodyPr>
          <a:lstStyle/>
          <a:p>
            <a:pPr>
              <a:buClrTx/>
              <a:buFont typeface="Arial" pitchFamily="34" charset="0"/>
              <a:buChar char="•"/>
            </a:pPr>
            <a:endParaRPr lang="en-US" dirty="0" smtClean="0"/>
          </a:p>
          <a:p>
            <a:pPr>
              <a:buClrTx/>
              <a:buFont typeface="Arial" pitchFamily="34" charset="0"/>
              <a:buChar char="•"/>
            </a:pPr>
            <a:endParaRPr lang="en-US" dirty="0"/>
          </a:p>
          <a:p>
            <a:pPr>
              <a:buClrTx/>
              <a:buFont typeface="Arial" pitchFamily="34" charset="0"/>
              <a:buChar char="•"/>
            </a:pPr>
            <a:r>
              <a:rPr lang="en-US" dirty="0" smtClean="0"/>
              <a:t>Best form of communication?</a:t>
            </a:r>
          </a:p>
          <a:p>
            <a:pPr>
              <a:buClrTx/>
              <a:buFont typeface="Arial" pitchFamily="34" charset="0"/>
              <a:buChar char="•"/>
            </a:pPr>
            <a:endParaRPr lang="en-US" dirty="0" smtClean="0"/>
          </a:p>
          <a:p>
            <a:pPr>
              <a:buClrTx/>
              <a:buFont typeface="Arial" pitchFamily="34" charset="0"/>
              <a:buChar char="•"/>
            </a:pPr>
            <a:r>
              <a:rPr lang="en-US" dirty="0" smtClean="0"/>
              <a:t>Who is giving, and how?</a:t>
            </a:r>
          </a:p>
          <a:p>
            <a:pPr>
              <a:buClrTx/>
              <a:buFont typeface="Arial" pitchFamily="34" charset="0"/>
              <a:buChar char="•"/>
            </a:pPr>
            <a:endParaRPr lang="en-US" dirty="0" smtClean="0"/>
          </a:p>
          <a:p>
            <a:pPr>
              <a:buClrTx/>
              <a:buFont typeface="Arial" pitchFamily="34" charset="0"/>
              <a:buChar char="•"/>
            </a:pPr>
            <a:r>
              <a:rPr lang="en-US" dirty="0" smtClean="0"/>
              <a:t>What has worked?  What has not?</a:t>
            </a:r>
          </a:p>
          <a:p>
            <a:pPr>
              <a:buClrTx/>
              <a:buFont typeface="Arial" pitchFamily="34" charset="0"/>
              <a:buChar char="•"/>
            </a:pPr>
            <a:endParaRPr lang="en-US" dirty="0" smtClean="0"/>
          </a:p>
          <a:p>
            <a:pPr>
              <a:buClrTx/>
              <a:buFont typeface="Arial" pitchFamily="34" charset="0"/>
              <a:buChar char="•"/>
            </a:pPr>
            <a:r>
              <a:rPr lang="en-US" dirty="0" smtClean="0"/>
              <a:t>How Can I help you?</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90DAC3B-4AA0-4AFD-B684-CC4D9CBBDEBA}"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79816" y="914400"/>
            <a:ext cx="8610600" cy="4154984"/>
          </a:xfrm>
          <a:prstGeom prst="rect">
            <a:avLst/>
          </a:prstGeom>
          <a:noFill/>
          <a:ln w="9525">
            <a:noFill/>
            <a:miter lim="800000"/>
            <a:headEnd/>
            <a:tailEnd/>
          </a:ln>
        </p:spPr>
        <p:txBody>
          <a:bodyPr wrap="square">
            <a:spAutoFit/>
          </a:bodyPr>
          <a:lstStyle/>
          <a:p>
            <a:pPr algn="ctr"/>
            <a:r>
              <a:rPr lang="en-US" sz="6600" dirty="0">
                <a:latin typeface="Cambria" pitchFamily="18" charset="0"/>
              </a:rPr>
              <a:t>Questions</a:t>
            </a:r>
            <a:r>
              <a:rPr lang="en-US" sz="6600" dirty="0" smtClean="0">
                <a:latin typeface="Cambria" pitchFamily="18" charset="0"/>
              </a:rPr>
              <a:t>????</a:t>
            </a:r>
          </a:p>
          <a:p>
            <a:pPr algn="ctr"/>
            <a:r>
              <a:rPr lang="en-US" sz="6600" dirty="0" smtClean="0">
                <a:latin typeface="Cambria" pitchFamily="18" charset="0"/>
              </a:rPr>
              <a:t>Please fill out your SPAC Communication Sheet</a:t>
            </a:r>
            <a:endParaRPr lang="en-US" sz="6600" dirty="0">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685800" y="228600"/>
            <a:ext cx="7924800" cy="584200"/>
          </a:xfrm>
          <a:prstGeom prst="rect">
            <a:avLst/>
          </a:prstGeom>
          <a:noFill/>
          <a:ln w="9525">
            <a:noFill/>
            <a:miter lim="800000"/>
            <a:headEnd/>
            <a:tailEnd/>
          </a:ln>
        </p:spPr>
        <p:txBody>
          <a:bodyPr>
            <a:spAutoFit/>
          </a:bodyPr>
          <a:lstStyle/>
          <a:p>
            <a:pPr algn="ctr"/>
            <a:r>
              <a:rPr lang="en-US" sz="3200" dirty="0">
                <a:latin typeface="Cambria" pitchFamily="18" charset="0"/>
              </a:rPr>
              <a:t>What is </a:t>
            </a:r>
            <a:r>
              <a:rPr lang="en-US" sz="3200" dirty="0" smtClean="0">
                <a:latin typeface="Cambria" pitchFamily="18" charset="0"/>
              </a:rPr>
              <a:t>a PAC</a:t>
            </a:r>
            <a:r>
              <a:rPr lang="en-US" sz="3200" dirty="0">
                <a:latin typeface="Cambria" pitchFamily="18" charset="0"/>
              </a:rPr>
              <a:t>?</a:t>
            </a:r>
          </a:p>
        </p:txBody>
      </p:sp>
      <p:sp>
        <p:nvSpPr>
          <p:cNvPr id="10243" name="TextBox 2"/>
          <p:cNvSpPr txBox="1">
            <a:spLocks noChangeArrowheads="1"/>
          </p:cNvSpPr>
          <p:nvPr/>
        </p:nvSpPr>
        <p:spPr bwMode="auto">
          <a:xfrm>
            <a:off x="228600" y="1345537"/>
            <a:ext cx="8610600" cy="4832092"/>
          </a:xfrm>
          <a:prstGeom prst="rect">
            <a:avLst/>
          </a:prstGeom>
          <a:noFill/>
          <a:ln w="9525">
            <a:noFill/>
            <a:miter lim="800000"/>
            <a:headEnd/>
            <a:tailEnd/>
          </a:ln>
        </p:spPr>
        <p:txBody>
          <a:bodyPr anchor="ctr">
            <a:spAutoFit/>
          </a:bodyPr>
          <a:lstStyle/>
          <a:p>
            <a:pPr lvl="1">
              <a:buFont typeface="Arial" charset="0"/>
              <a:buChar char="•"/>
            </a:pPr>
            <a:r>
              <a:rPr lang="en-US" sz="2800" dirty="0" smtClean="0">
                <a:latin typeface="Cambria" pitchFamily="18" charset="0"/>
              </a:rPr>
              <a:t>  A PAC  stands for Political </a:t>
            </a:r>
            <a:r>
              <a:rPr lang="en-US" sz="2800" dirty="0">
                <a:latin typeface="Cambria" pitchFamily="18" charset="0"/>
              </a:rPr>
              <a:t>Action </a:t>
            </a:r>
            <a:r>
              <a:rPr lang="en-US" sz="2800" dirty="0" smtClean="0">
                <a:latin typeface="Cambria" pitchFamily="18" charset="0"/>
              </a:rPr>
              <a:t>Committee.</a:t>
            </a:r>
            <a:endParaRPr lang="en-US" sz="2800" dirty="0">
              <a:latin typeface="Cambria" pitchFamily="18" charset="0"/>
            </a:endParaRPr>
          </a:p>
          <a:p>
            <a:pPr lvl="1"/>
            <a:endParaRPr lang="en-US" sz="2800" dirty="0">
              <a:latin typeface="Cambria" pitchFamily="18" charset="0"/>
            </a:endParaRPr>
          </a:p>
          <a:p>
            <a:pPr lvl="1">
              <a:buFont typeface="Arial" charset="0"/>
              <a:buChar char="•"/>
            </a:pPr>
            <a:r>
              <a:rPr lang="en-US" sz="2800" dirty="0">
                <a:latin typeface="Cambria" pitchFamily="18" charset="0"/>
              </a:rPr>
              <a:t>  </a:t>
            </a:r>
            <a:r>
              <a:rPr lang="en-US" sz="2800" dirty="0" smtClean="0">
                <a:latin typeface="Cambria" pitchFamily="18" charset="0"/>
              </a:rPr>
              <a:t>It is </a:t>
            </a:r>
            <a:r>
              <a:rPr lang="en-US" sz="2800" dirty="0">
                <a:latin typeface="Cambria" pitchFamily="18" charset="0"/>
              </a:rPr>
              <a:t>a Lobbying </a:t>
            </a:r>
            <a:r>
              <a:rPr lang="en-US" sz="2800" dirty="0" smtClean="0">
                <a:latin typeface="Cambria" pitchFamily="18" charset="0"/>
              </a:rPr>
              <a:t>Tool.</a:t>
            </a:r>
            <a:endParaRPr lang="en-US" sz="2800" dirty="0">
              <a:latin typeface="Cambria" pitchFamily="18" charset="0"/>
            </a:endParaRPr>
          </a:p>
          <a:p>
            <a:pPr lvl="1"/>
            <a:endParaRPr lang="en-US" sz="2800" dirty="0">
              <a:latin typeface="Cambria" pitchFamily="18" charset="0"/>
            </a:endParaRPr>
          </a:p>
          <a:p>
            <a:pPr lvl="1">
              <a:buFont typeface="Arial" charset="0"/>
              <a:buChar char="•"/>
            </a:pPr>
            <a:r>
              <a:rPr lang="en-US" sz="2800" dirty="0" smtClean="0">
                <a:latin typeface="Cambria" pitchFamily="18" charset="0"/>
              </a:rPr>
              <a:t>  Supervisors PAC (SPAC) collects </a:t>
            </a:r>
            <a:r>
              <a:rPr lang="en-US" sz="2800" u="sng" dirty="0">
                <a:latin typeface="Cambria" pitchFamily="18" charset="0"/>
              </a:rPr>
              <a:t>voluntary</a:t>
            </a:r>
            <a:r>
              <a:rPr lang="en-US" sz="2800" dirty="0">
                <a:latin typeface="Cambria" pitchFamily="18" charset="0"/>
              </a:rPr>
              <a:t> contributions from </a:t>
            </a:r>
            <a:r>
              <a:rPr lang="en-US" sz="2800" dirty="0" smtClean="0">
                <a:latin typeface="Cambria" pitchFamily="18" charset="0"/>
              </a:rPr>
              <a:t>NAPS members.</a:t>
            </a:r>
            <a:endParaRPr lang="en-US" sz="2800" dirty="0">
              <a:latin typeface="Cambria" pitchFamily="18" charset="0"/>
            </a:endParaRPr>
          </a:p>
          <a:p>
            <a:pPr lvl="1"/>
            <a:endParaRPr lang="en-US" sz="2800" dirty="0">
              <a:latin typeface="Cambria" pitchFamily="18" charset="0"/>
            </a:endParaRPr>
          </a:p>
          <a:p>
            <a:pPr lvl="1">
              <a:buFont typeface="Arial" charset="0"/>
              <a:buChar char="•"/>
            </a:pPr>
            <a:r>
              <a:rPr lang="en-US" sz="2800" dirty="0" smtClean="0">
                <a:latin typeface="Cambria" pitchFamily="18" charset="0"/>
              </a:rPr>
              <a:t>  SPAC aggregates contributions </a:t>
            </a:r>
            <a:r>
              <a:rPr lang="en-US" sz="2800" dirty="0">
                <a:latin typeface="Cambria" pitchFamily="18" charset="0"/>
              </a:rPr>
              <a:t>from its members into a central account so </a:t>
            </a:r>
            <a:r>
              <a:rPr lang="en-US" sz="2800" dirty="0" smtClean="0">
                <a:latin typeface="Cambria" pitchFamily="18" charset="0"/>
              </a:rPr>
              <a:t>NAPS can legally contribute the campaign’s of legislators and candidates the fight for Postal Supervisors on Capitol Hill.</a:t>
            </a:r>
            <a:endParaRPr lang="en-US" dirty="0">
              <a:latin typeface="Constant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685800" y="0"/>
            <a:ext cx="7467600" cy="584200"/>
          </a:xfrm>
          <a:prstGeom prst="rect">
            <a:avLst/>
          </a:prstGeom>
          <a:noFill/>
          <a:ln w="9525">
            <a:noFill/>
            <a:miter lim="800000"/>
            <a:headEnd/>
            <a:tailEnd/>
          </a:ln>
        </p:spPr>
        <p:txBody>
          <a:bodyPr>
            <a:spAutoFit/>
          </a:bodyPr>
          <a:lstStyle/>
          <a:p>
            <a:pPr algn="ctr"/>
            <a:r>
              <a:rPr lang="en-US" sz="3200" dirty="0">
                <a:latin typeface="Cambria" pitchFamily="18" charset="0"/>
              </a:rPr>
              <a:t>PAC Q &amp; A</a:t>
            </a:r>
          </a:p>
        </p:txBody>
      </p:sp>
      <p:sp>
        <p:nvSpPr>
          <p:cNvPr id="11267" name="TextBox 3"/>
          <p:cNvSpPr txBox="1">
            <a:spLocks noChangeArrowheads="1"/>
          </p:cNvSpPr>
          <p:nvPr/>
        </p:nvSpPr>
        <p:spPr bwMode="auto">
          <a:xfrm>
            <a:off x="218607" y="762000"/>
            <a:ext cx="8915400" cy="5293757"/>
          </a:xfrm>
          <a:prstGeom prst="rect">
            <a:avLst/>
          </a:prstGeom>
          <a:noFill/>
          <a:ln w="9525">
            <a:noFill/>
            <a:miter lim="800000"/>
            <a:headEnd/>
            <a:tailEnd/>
          </a:ln>
        </p:spPr>
        <p:txBody>
          <a:bodyPr>
            <a:spAutoFit/>
          </a:bodyPr>
          <a:lstStyle/>
          <a:p>
            <a:r>
              <a:rPr lang="en-US" sz="2000" dirty="0">
                <a:latin typeface="Cambria" pitchFamily="18" charset="0"/>
              </a:rPr>
              <a:t>Q:  Why is </a:t>
            </a:r>
            <a:r>
              <a:rPr lang="en-US" sz="2000" dirty="0" smtClean="0">
                <a:latin typeface="Cambria" pitchFamily="18" charset="0"/>
              </a:rPr>
              <a:t>SPAC </a:t>
            </a:r>
            <a:r>
              <a:rPr lang="en-US" sz="2000" dirty="0">
                <a:latin typeface="Cambria" pitchFamily="18" charset="0"/>
              </a:rPr>
              <a:t>Important?</a:t>
            </a:r>
          </a:p>
          <a:p>
            <a:endParaRPr lang="en-US" sz="2000" dirty="0">
              <a:latin typeface="Cambria" pitchFamily="18" charset="0"/>
            </a:endParaRPr>
          </a:p>
          <a:p>
            <a:r>
              <a:rPr lang="en-US" sz="2000" dirty="0">
                <a:latin typeface="Cambria" pitchFamily="18" charset="0"/>
              </a:rPr>
              <a:t>A:  Candidates must raise money to conduct </a:t>
            </a:r>
            <a:r>
              <a:rPr lang="en-US" sz="2000" dirty="0" smtClean="0">
                <a:latin typeface="Cambria" pitchFamily="18" charset="0"/>
              </a:rPr>
              <a:t>their campaigns, </a:t>
            </a:r>
            <a:r>
              <a:rPr lang="en-US" sz="2000" dirty="0">
                <a:latin typeface="Cambria" pitchFamily="18" charset="0"/>
              </a:rPr>
              <a:t>and by contributing to a candidate’s </a:t>
            </a:r>
            <a:r>
              <a:rPr lang="en-US" sz="2000" dirty="0" smtClean="0">
                <a:latin typeface="Cambria" pitchFamily="18" charset="0"/>
              </a:rPr>
              <a:t>campaign, </a:t>
            </a:r>
            <a:r>
              <a:rPr lang="en-US" sz="2000" dirty="0">
                <a:latin typeface="Cambria" pitchFamily="18" charset="0"/>
              </a:rPr>
              <a:t>it becomes easier for our </a:t>
            </a:r>
            <a:r>
              <a:rPr lang="en-US" sz="2000" dirty="0" smtClean="0">
                <a:latin typeface="Cambria" pitchFamily="18" charset="0"/>
              </a:rPr>
              <a:t>Legislative Team to </a:t>
            </a:r>
            <a:r>
              <a:rPr lang="en-US" sz="2000" dirty="0">
                <a:latin typeface="Cambria" pitchFamily="18" charset="0"/>
              </a:rPr>
              <a:t>educate </a:t>
            </a:r>
            <a:r>
              <a:rPr lang="en-US" sz="2000" dirty="0" smtClean="0">
                <a:latin typeface="Cambria" pitchFamily="18" charset="0"/>
              </a:rPr>
              <a:t>Members of Congress </a:t>
            </a:r>
            <a:r>
              <a:rPr lang="en-US" sz="2000" dirty="0">
                <a:latin typeface="Cambria" pitchFamily="18" charset="0"/>
              </a:rPr>
              <a:t>on issues of importance to </a:t>
            </a:r>
            <a:r>
              <a:rPr lang="en-US" sz="2000" dirty="0" smtClean="0">
                <a:latin typeface="Cambria" pitchFamily="18" charset="0"/>
              </a:rPr>
              <a:t>NAPS Active, Associate and Auxiliary members.</a:t>
            </a:r>
          </a:p>
          <a:p>
            <a:endParaRPr lang="en-US" sz="2000" dirty="0">
              <a:latin typeface="Cambria" pitchFamily="18" charset="0"/>
            </a:endParaRPr>
          </a:p>
          <a:p>
            <a:r>
              <a:rPr lang="en-US" sz="2000" dirty="0" smtClean="0">
                <a:latin typeface="Cambria" pitchFamily="18" charset="0"/>
              </a:rPr>
              <a:t>Q</a:t>
            </a:r>
            <a:r>
              <a:rPr lang="en-US" sz="2000" dirty="0">
                <a:latin typeface="Cambria" pitchFamily="18" charset="0"/>
              </a:rPr>
              <a:t>:  How are contributions used?</a:t>
            </a:r>
          </a:p>
          <a:p>
            <a:endParaRPr lang="en-US" sz="2000" dirty="0">
              <a:latin typeface="Cambria" pitchFamily="18" charset="0"/>
            </a:endParaRPr>
          </a:p>
          <a:p>
            <a:r>
              <a:rPr lang="en-US" sz="2000" dirty="0">
                <a:latin typeface="Cambria" pitchFamily="18" charset="0"/>
              </a:rPr>
              <a:t>A:  PAC makes campaign contributions on a bi-partisan basis to candidates for the U.S. House of Representatives and U.S. </a:t>
            </a:r>
            <a:r>
              <a:rPr lang="en-US" sz="2000" dirty="0" smtClean="0">
                <a:latin typeface="Cambria" pitchFamily="18" charset="0"/>
              </a:rPr>
              <a:t>Senate.</a:t>
            </a:r>
            <a:endParaRPr lang="en-US" sz="2000" dirty="0">
              <a:latin typeface="Cambria" pitchFamily="18" charset="0"/>
            </a:endParaRPr>
          </a:p>
          <a:p>
            <a:endParaRPr lang="en-US" sz="2000" dirty="0">
              <a:latin typeface="Cambria" pitchFamily="18" charset="0"/>
            </a:endParaRPr>
          </a:p>
          <a:p>
            <a:r>
              <a:rPr lang="en-US" sz="2000" dirty="0">
                <a:latin typeface="Cambria" pitchFamily="18" charset="0"/>
              </a:rPr>
              <a:t>Q:  Will my participation level have any effect on my </a:t>
            </a:r>
            <a:r>
              <a:rPr lang="en-US" sz="2000" dirty="0" smtClean="0">
                <a:latin typeface="Cambria" pitchFamily="18" charset="0"/>
              </a:rPr>
              <a:t>NAPS membership</a:t>
            </a:r>
            <a:r>
              <a:rPr lang="en-US" sz="2000" dirty="0">
                <a:latin typeface="Cambria" pitchFamily="18" charset="0"/>
              </a:rPr>
              <a:t>?</a:t>
            </a:r>
          </a:p>
          <a:p>
            <a:endParaRPr lang="en-US" sz="2000" dirty="0">
              <a:latin typeface="Cambria" pitchFamily="18" charset="0"/>
            </a:endParaRPr>
          </a:p>
          <a:p>
            <a:r>
              <a:rPr lang="en-US" sz="2000" dirty="0">
                <a:latin typeface="Cambria" pitchFamily="18" charset="0"/>
              </a:rPr>
              <a:t>A:  No.  </a:t>
            </a:r>
            <a:r>
              <a:rPr lang="en-US" sz="2000" dirty="0" smtClean="0">
                <a:latin typeface="Cambria" pitchFamily="18" charset="0"/>
              </a:rPr>
              <a:t>SPAC funds are independent of NAPS funds, and SPAC contributions are not required for your NAPS Membership. </a:t>
            </a:r>
            <a:endParaRPr lang="en-US" sz="2000" dirty="0">
              <a:latin typeface="Cambria" pitchFamily="18" charset="0"/>
            </a:endParaRPr>
          </a:p>
          <a:p>
            <a:endParaRPr lang="en-US" dirty="0">
              <a:latin typeface="Constant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152400"/>
            <a:ext cx="8382000" cy="584200"/>
          </a:xfrm>
          <a:prstGeom prst="rect">
            <a:avLst/>
          </a:prstGeom>
          <a:noFill/>
          <a:ln w="9525">
            <a:noFill/>
            <a:miter lim="800000"/>
            <a:headEnd/>
            <a:tailEnd/>
          </a:ln>
        </p:spPr>
        <p:txBody>
          <a:bodyPr>
            <a:spAutoFit/>
          </a:bodyPr>
          <a:lstStyle/>
          <a:p>
            <a:pPr algn="ctr"/>
            <a:r>
              <a:rPr lang="en-US" sz="3200" dirty="0">
                <a:latin typeface="Cambria" pitchFamily="18" charset="0"/>
              </a:rPr>
              <a:t>PAC Q &amp; A</a:t>
            </a:r>
          </a:p>
        </p:txBody>
      </p:sp>
      <p:sp>
        <p:nvSpPr>
          <p:cNvPr id="12291" name="TextBox 3"/>
          <p:cNvSpPr txBox="1">
            <a:spLocks noChangeArrowheads="1"/>
          </p:cNvSpPr>
          <p:nvPr/>
        </p:nvSpPr>
        <p:spPr bwMode="auto">
          <a:xfrm>
            <a:off x="304800" y="1371600"/>
            <a:ext cx="8610600" cy="4893647"/>
          </a:xfrm>
          <a:prstGeom prst="rect">
            <a:avLst/>
          </a:prstGeom>
          <a:noFill/>
          <a:ln w="9525">
            <a:noFill/>
            <a:miter lim="800000"/>
            <a:headEnd/>
            <a:tailEnd/>
          </a:ln>
        </p:spPr>
        <p:txBody>
          <a:bodyPr wrap="square">
            <a:spAutoFit/>
          </a:bodyPr>
          <a:lstStyle/>
          <a:p>
            <a:r>
              <a:rPr lang="en-US" sz="2400" dirty="0">
                <a:latin typeface="Cambria" pitchFamily="18" charset="0"/>
              </a:rPr>
              <a:t>Q:  What guidelines does the PAC follow?</a:t>
            </a:r>
          </a:p>
          <a:p>
            <a:r>
              <a:rPr lang="en-US" sz="2400" dirty="0" smtClean="0">
                <a:latin typeface="Cambria" pitchFamily="18" charset="0"/>
              </a:rPr>
              <a:t>A</a:t>
            </a:r>
            <a:r>
              <a:rPr lang="en-US" sz="2400" dirty="0">
                <a:latin typeface="Cambria" pitchFamily="18" charset="0"/>
              </a:rPr>
              <a:t>:  </a:t>
            </a:r>
            <a:r>
              <a:rPr lang="en-US" sz="2400" dirty="0" smtClean="0">
                <a:latin typeface="Cambria" pitchFamily="18" charset="0"/>
              </a:rPr>
              <a:t>SPAC follows the laws set by federal law and the rules in turn established by the Federal </a:t>
            </a:r>
            <a:r>
              <a:rPr lang="en-US" sz="2400" dirty="0">
                <a:latin typeface="Cambria" pitchFamily="18" charset="0"/>
              </a:rPr>
              <a:t>Election </a:t>
            </a:r>
            <a:r>
              <a:rPr lang="en-US" sz="2400" dirty="0" smtClean="0">
                <a:latin typeface="Cambria" pitchFamily="18" charset="0"/>
              </a:rPr>
              <a:t>Commission.</a:t>
            </a:r>
            <a:endParaRPr lang="en-US" sz="2400" dirty="0">
              <a:latin typeface="Cambria" pitchFamily="18" charset="0"/>
            </a:endParaRPr>
          </a:p>
          <a:p>
            <a:endParaRPr lang="en-US" sz="2400" dirty="0">
              <a:latin typeface="Cambria" pitchFamily="18" charset="0"/>
            </a:endParaRPr>
          </a:p>
          <a:p>
            <a:endParaRPr lang="en-US" sz="2400" dirty="0" smtClean="0">
              <a:latin typeface="Cambria" pitchFamily="18" charset="0"/>
            </a:endParaRPr>
          </a:p>
          <a:p>
            <a:r>
              <a:rPr lang="en-US" sz="2400" dirty="0" smtClean="0">
                <a:latin typeface="Cambria" pitchFamily="18" charset="0"/>
              </a:rPr>
              <a:t>Q</a:t>
            </a:r>
            <a:r>
              <a:rPr lang="en-US" sz="2400" dirty="0">
                <a:latin typeface="Cambria" pitchFamily="18" charset="0"/>
              </a:rPr>
              <a:t>:  What factors are considered when choosing a candidate?</a:t>
            </a:r>
          </a:p>
          <a:p>
            <a:r>
              <a:rPr lang="en-US" sz="2400" dirty="0" smtClean="0">
                <a:latin typeface="Cambria" pitchFamily="18" charset="0"/>
              </a:rPr>
              <a:t>A</a:t>
            </a:r>
            <a:r>
              <a:rPr lang="en-US" sz="2400" dirty="0">
                <a:latin typeface="Cambria" pitchFamily="18" charset="0"/>
              </a:rPr>
              <a:t>:    - Legislators who have supported </a:t>
            </a:r>
            <a:r>
              <a:rPr lang="en-US" sz="2400" dirty="0" smtClean="0">
                <a:latin typeface="Cambria" pitchFamily="18" charset="0"/>
              </a:rPr>
              <a:t>NAPS endorsed legislation;</a:t>
            </a:r>
            <a:endParaRPr lang="en-US" sz="2400" dirty="0">
              <a:latin typeface="Cambria" pitchFamily="18" charset="0"/>
            </a:endParaRPr>
          </a:p>
          <a:p>
            <a:r>
              <a:rPr lang="en-US" sz="2400" dirty="0">
                <a:latin typeface="Cambria" pitchFamily="18" charset="0"/>
              </a:rPr>
              <a:t>        - Candidate </a:t>
            </a:r>
            <a:r>
              <a:rPr lang="en-US" sz="2400" dirty="0" smtClean="0">
                <a:latin typeface="Cambria" pitchFamily="18" charset="0"/>
              </a:rPr>
              <a:t>Questionnaire</a:t>
            </a:r>
            <a:endParaRPr lang="en-US" sz="2400" dirty="0">
              <a:latin typeface="Cambria" pitchFamily="18" charset="0"/>
            </a:endParaRPr>
          </a:p>
          <a:p>
            <a:r>
              <a:rPr lang="en-US" sz="2400" dirty="0">
                <a:latin typeface="Cambria" pitchFamily="18" charset="0"/>
              </a:rPr>
              <a:t>        - Meet &amp; </a:t>
            </a:r>
            <a:r>
              <a:rPr lang="en-US" sz="2400" dirty="0" smtClean="0">
                <a:latin typeface="Cambria" pitchFamily="18" charset="0"/>
              </a:rPr>
              <a:t>Greet</a:t>
            </a:r>
            <a:endParaRPr lang="en-US" sz="2400" dirty="0">
              <a:latin typeface="Cambria" pitchFamily="18" charset="0"/>
            </a:endParaRPr>
          </a:p>
          <a:p>
            <a:r>
              <a:rPr lang="en-US" sz="2400" dirty="0">
                <a:latin typeface="Cambria" pitchFamily="18" charset="0"/>
              </a:rPr>
              <a:t>        - Committee </a:t>
            </a:r>
            <a:r>
              <a:rPr lang="en-US" sz="2400" dirty="0" smtClean="0">
                <a:latin typeface="Cambria" pitchFamily="18" charset="0"/>
              </a:rPr>
              <a:t>Assignments</a:t>
            </a:r>
            <a:endParaRPr lang="en-US" sz="2400" dirty="0">
              <a:latin typeface="Cambria" pitchFamily="18" charset="0"/>
            </a:endParaRPr>
          </a:p>
          <a:p>
            <a:r>
              <a:rPr lang="en-US" sz="2400" dirty="0">
                <a:latin typeface="Cambria" pitchFamily="18" charset="0"/>
              </a:rPr>
              <a:t>        - Positions of Leadership within </a:t>
            </a:r>
            <a:r>
              <a:rPr lang="en-US" sz="2400" dirty="0" smtClean="0">
                <a:latin typeface="Cambria" pitchFamily="18" charset="0"/>
              </a:rPr>
              <a:t>Congress</a:t>
            </a:r>
          </a:p>
          <a:p>
            <a:r>
              <a:rPr lang="en-US" sz="2400" dirty="0">
                <a:latin typeface="Cambria" pitchFamily="18" charset="0"/>
              </a:rPr>
              <a:t> </a:t>
            </a:r>
            <a:r>
              <a:rPr lang="en-US" sz="2400" dirty="0" smtClean="0">
                <a:latin typeface="Cambria" pitchFamily="18" charset="0"/>
              </a:rPr>
              <a:t>       - Probability of getting elected or re-elected</a:t>
            </a:r>
          </a:p>
        </p:txBody>
      </p:sp>
      <p:sp>
        <p:nvSpPr>
          <p:cNvPr id="2" name="Slide Number Placeholder 1"/>
          <p:cNvSpPr>
            <a:spLocks noGrp="1"/>
          </p:cNvSpPr>
          <p:nvPr>
            <p:ph type="sldNum" sz="quarter" idx="12"/>
          </p:nvPr>
        </p:nvSpPr>
        <p:spPr/>
        <p:txBody>
          <a:bodyPr/>
          <a:lstStyle/>
          <a:p>
            <a:fld id="{290DAC3B-4AA0-4AFD-B684-CC4D9CBBDEBA}"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914400" y="1905000"/>
            <a:ext cx="3346704" cy="639762"/>
          </a:xfrm>
        </p:spPr>
        <p:txBody>
          <a:bodyPr/>
          <a:lstStyle/>
          <a:p>
            <a:r>
              <a:rPr lang="en-US" dirty="0" smtClean="0"/>
              <a:t>At a Meeting</a:t>
            </a:r>
            <a:endParaRPr lang="en-US" dirty="0"/>
          </a:p>
        </p:txBody>
      </p:sp>
      <p:sp>
        <p:nvSpPr>
          <p:cNvPr id="5" name="Content Placeholder 4"/>
          <p:cNvSpPr>
            <a:spLocks noGrp="1"/>
          </p:cNvSpPr>
          <p:nvPr>
            <p:ph sz="half" idx="2"/>
          </p:nvPr>
        </p:nvSpPr>
        <p:spPr>
          <a:xfrm>
            <a:off x="609600" y="2743200"/>
            <a:ext cx="3657600" cy="2743200"/>
          </a:xfrm>
        </p:spPr>
        <p:txBody>
          <a:bodyPr>
            <a:normAutofit lnSpcReduction="10000"/>
          </a:bodyPr>
          <a:lstStyle/>
          <a:p>
            <a:pPr>
              <a:buClrTx/>
              <a:buFont typeface="Arial" pitchFamily="34" charset="0"/>
              <a:buChar char="•"/>
            </a:pPr>
            <a:r>
              <a:rPr lang="en-US" dirty="0" smtClean="0"/>
              <a:t>Fill out an individual receipt with cash, credit card or check</a:t>
            </a:r>
          </a:p>
          <a:p>
            <a:pPr>
              <a:buClrTx/>
              <a:buFont typeface="Arial" pitchFamily="34" charset="0"/>
              <a:buChar char="•"/>
            </a:pPr>
            <a:endParaRPr lang="en-US" dirty="0" smtClean="0"/>
          </a:p>
          <a:p>
            <a:pPr>
              <a:buClrTx/>
              <a:buFont typeface="Arial" pitchFamily="34" charset="0"/>
              <a:buChar char="•"/>
            </a:pPr>
            <a:r>
              <a:rPr lang="en-US" dirty="0" smtClean="0"/>
              <a:t>Contribute to a group contribution with cash</a:t>
            </a:r>
          </a:p>
          <a:p>
            <a:pPr>
              <a:buClrTx/>
              <a:buFont typeface="Arial" pitchFamily="34" charset="0"/>
              <a:buChar char="•"/>
            </a:pPr>
            <a:endParaRPr lang="en-US" dirty="0" smtClean="0"/>
          </a:p>
          <a:p>
            <a:pPr>
              <a:buClrTx/>
              <a:buFont typeface="Arial" pitchFamily="34" charset="0"/>
              <a:buChar char="•"/>
            </a:pPr>
            <a:r>
              <a:rPr lang="en-US" dirty="0" smtClean="0"/>
              <a:t>Give a gift (in kind contribution) and fill out a receipt</a:t>
            </a:r>
            <a:endParaRPr lang="en-US" dirty="0"/>
          </a:p>
        </p:txBody>
      </p:sp>
      <p:sp>
        <p:nvSpPr>
          <p:cNvPr id="6" name="Text Placeholder 5"/>
          <p:cNvSpPr>
            <a:spLocks noGrp="1"/>
          </p:cNvSpPr>
          <p:nvPr>
            <p:ph type="body" sz="quarter" idx="3"/>
          </p:nvPr>
        </p:nvSpPr>
        <p:spPr>
          <a:xfrm>
            <a:off x="4648200" y="1905000"/>
            <a:ext cx="3346704" cy="639762"/>
          </a:xfrm>
        </p:spPr>
        <p:txBody>
          <a:bodyPr/>
          <a:lstStyle/>
          <a:p>
            <a:r>
              <a:rPr lang="en-US" dirty="0" smtClean="0"/>
              <a:t>Directly</a:t>
            </a:r>
            <a:endParaRPr lang="en-US" dirty="0"/>
          </a:p>
        </p:txBody>
      </p:sp>
      <p:sp>
        <p:nvSpPr>
          <p:cNvPr id="7" name="Content Placeholder 6"/>
          <p:cNvSpPr>
            <a:spLocks noGrp="1"/>
          </p:cNvSpPr>
          <p:nvPr>
            <p:ph sz="quarter" idx="4"/>
          </p:nvPr>
        </p:nvSpPr>
        <p:spPr>
          <a:xfrm>
            <a:off x="4648200" y="2743200"/>
            <a:ext cx="3733800" cy="2743200"/>
          </a:xfrm>
        </p:spPr>
        <p:txBody>
          <a:bodyPr>
            <a:normAutofit fontScale="92500"/>
          </a:bodyPr>
          <a:lstStyle/>
          <a:p>
            <a:pPr>
              <a:buClrTx/>
              <a:buFont typeface="Arial" pitchFamily="34" charset="0"/>
              <a:buChar char="•"/>
            </a:pPr>
            <a:r>
              <a:rPr lang="en-US" dirty="0" smtClean="0"/>
              <a:t>Sign up for payroll deduction through </a:t>
            </a:r>
            <a:r>
              <a:rPr lang="en-US" dirty="0" err="1" smtClean="0"/>
              <a:t>PostalEASE</a:t>
            </a:r>
            <a:endParaRPr lang="en-US" dirty="0" smtClean="0"/>
          </a:p>
          <a:p>
            <a:pPr>
              <a:buClrTx/>
              <a:buFont typeface="Arial" pitchFamily="34" charset="0"/>
              <a:buChar char="•"/>
            </a:pPr>
            <a:r>
              <a:rPr lang="en-US" dirty="0" smtClean="0"/>
              <a:t>Sign up for a pension contribution through OPM</a:t>
            </a:r>
          </a:p>
          <a:p>
            <a:pPr>
              <a:buClrTx/>
              <a:buFont typeface="Arial" pitchFamily="34" charset="0"/>
              <a:buChar char="•"/>
            </a:pPr>
            <a:r>
              <a:rPr lang="en-US" dirty="0" smtClean="0"/>
              <a:t>Contribute online via Credit Card</a:t>
            </a:r>
          </a:p>
          <a:p>
            <a:pPr>
              <a:buClrTx/>
              <a:buFont typeface="Arial" pitchFamily="34" charset="0"/>
              <a:buChar char="•"/>
            </a:pPr>
            <a:r>
              <a:rPr lang="en-US" dirty="0" smtClean="0"/>
              <a:t>Mail a contribution to NAPS Headquarters with a check, money order or credit card information</a:t>
            </a:r>
            <a:endParaRPr lang="en-US" dirty="0"/>
          </a:p>
        </p:txBody>
      </p:sp>
      <p:sp>
        <p:nvSpPr>
          <p:cNvPr id="2" name="Slide Number Placeholder 1"/>
          <p:cNvSpPr>
            <a:spLocks noGrp="1"/>
          </p:cNvSpPr>
          <p:nvPr>
            <p:ph type="sldNum" sz="quarter" idx="12"/>
          </p:nvPr>
        </p:nvSpPr>
        <p:spPr/>
        <p:txBody>
          <a:bodyPr/>
          <a:lstStyle/>
          <a:p>
            <a:fld id="{290DAC3B-4AA0-4AFD-B684-CC4D9CBBDEBA}" type="slidenum">
              <a:rPr lang="en-US" smtClean="0"/>
              <a:pPr/>
              <a:t>6</a:t>
            </a:fld>
            <a:endParaRPr lang="en-US"/>
          </a:p>
        </p:txBody>
      </p:sp>
      <p:sp>
        <p:nvSpPr>
          <p:cNvPr id="3" name="Title 2"/>
          <p:cNvSpPr>
            <a:spLocks noGrp="1"/>
          </p:cNvSpPr>
          <p:nvPr>
            <p:ph type="title"/>
          </p:nvPr>
        </p:nvSpPr>
        <p:spPr>
          <a:xfrm>
            <a:off x="1295400" y="152400"/>
            <a:ext cx="6512511" cy="1143000"/>
          </a:xfrm>
          <a:ln>
            <a:noFill/>
          </a:ln>
        </p:spPr>
        <p:txBody>
          <a:bodyPr/>
          <a:lstStyle/>
          <a:p>
            <a:pPr marL="0" indent="0">
              <a:buClrTx/>
              <a:buNone/>
            </a:pPr>
            <a:r>
              <a:rPr lang="en-US" dirty="0" smtClean="0">
                <a:effectLst/>
                <a:latin typeface="Cambria" pitchFamily="18" charset="0"/>
              </a:rPr>
              <a:t>Ways to give to SPAC</a:t>
            </a:r>
            <a:endParaRPr lang="en-US" dirty="0">
              <a:effectLst/>
              <a:latin typeface="Cambria" pitchFamily="18" charset="0"/>
            </a:endParaRPr>
          </a:p>
        </p:txBody>
      </p:sp>
    </p:spTree>
    <p:extLst>
      <p:ext uri="{BB962C8B-B14F-4D97-AF65-F5344CB8AC3E}">
        <p14:creationId xmlns:p14="http://schemas.microsoft.com/office/powerpoint/2010/main" val="147844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838200" y="228600"/>
            <a:ext cx="72390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Where Do We Fit In?</a:t>
            </a:r>
            <a:endParaRPr lang="en-US" sz="3200" dirty="0">
              <a:latin typeface="Cambria" pitchFamily="18" charset="0"/>
            </a:endParaRPr>
          </a:p>
        </p:txBody>
      </p:sp>
      <p:sp>
        <p:nvSpPr>
          <p:cNvPr id="3" name="TextBox 2"/>
          <p:cNvSpPr txBox="1"/>
          <p:nvPr/>
        </p:nvSpPr>
        <p:spPr>
          <a:xfrm>
            <a:off x="152400" y="1066800"/>
            <a:ext cx="8839200" cy="5693866"/>
          </a:xfrm>
          <a:prstGeom prst="rect">
            <a:avLst/>
          </a:prstGeom>
          <a:noFill/>
        </p:spPr>
        <p:txBody>
          <a:bodyPr>
            <a:spAutoFit/>
          </a:bodyPr>
          <a:lstStyle/>
          <a:p>
            <a:pPr fontAlgn="auto">
              <a:spcBef>
                <a:spcPts val="0"/>
              </a:spcBef>
              <a:spcAft>
                <a:spcPts val="0"/>
              </a:spcAft>
              <a:defRPr/>
            </a:pPr>
            <a:r>
              <a:rPr lang="en-US" sz="2400" dirty="0" smtClean="0">
                <a:latin typeface="Cambria" pitchFamily="18" charset="0"/>
              </a:rPr>
              <a:t>Our Objective</a:t>
            </a:r>
            <a:r>
              <a:rPr lang="en-US" sz="2400" dirty="0">
                <a:latin typeface="Cambria" pitchFamily="18" charset="0"/>
              </a:rPr>
              <a:t>: </a:t>
            </a:r>
            <a:r>
              <a:rPr lang="en-US" sz="2400" dirty="0" smtClean="0">
                <a:latin typeface="Cambria" pitchFamily="18" charset="0"/>
              </a:rPr>
              <a:t>Raise as much as possible </a:t>
            </a:r>
            <a:r>
              <a:rPr lang="en-US" sz="2400" dirty="0">
                <a:latin typeface="Cambria" pitchFamily="18" charset="0"/>
              </a:rPr>
              <a:t>for </a:t>
            </a:r>
            <a:r>
              <a:rPr lang="en-US" sz="2400" dirty="0" smtClean="0">
                <a:latin typeface="Cambria" pitchFamily="18" charset="0"/>
              </a:rPr>
              <a:t>SPAC!</a:t>
            </a:r>
            <a:endParaRPr lang="en-US" sz="2400" dirty="0">
              <a:latin typeface="Cambria" pitchFamily="18" charset="0"/>
            </a:endParaRPr>
          </a:p>
          <a:p>
            <a:pPr fontAlgn="auto">
              <a:spcBef>
                <a:spcPts val="0"/>
              </a:spcBef>
              <a:spcAft>
                <a:spcPts val="0"/>
              </a:spcAft>
              <a:defRPr/>
            </a:pPr>
            <a:endParaRPr lang="en-US" sz="2400" dirty="0">
              <a:latin typeface="Cambria" pitchFamily="18" charset="0"/>
            </a:endParaRPr>
          </a:p>
          <a:p>
            <a:pPr marL="342900" indent="-342900" fontAlgn="auto">
              <a:spcBef>
                <a:spcPts val="0"/>
              </a:spcBef>
              <a:spcAft>
                <a:spcPts val="0"/>
              </a:spcAft>
              <a:defRPr/>
            </a:pPr>
            <a:r>
              <a:rPr lang="en-US" sz="2000" dirty="0">
                <a:latin typeface="Cambria" pitchFamily="18" charset="0"/>
              </a:rPr>
              <a:t>National PAC Manager </a:t>
            </a:r>
            <a:r>
              <a:rPr lang="en-US" sz="2000" dirty="0" smtClean="0">
                <a:latin typeface="Cambria" pitchFamily="18" charset="0"/>
              </a:rPr>
              <a:t>role</a:t>
            </a:r>
            <a:r>
              <a:rPr lang="en-US" sz="2000" dirty="0">
                <a:latin typeface="Cambria" pitchFamily="18" charset="0"/>
              </a:rPr>
              <a:t>:  </a:t>
            </a:r>
          </a:p>
          <a:p>
            <a:pPr marL="800100" lvl="1" indent="-342900" fontAlgn="auto">
              <a:spcBef>
                <a:spcPts val="0"/>
              </a:spcBef>
              <a:spcAft>
                <a:spcPts val="0"/>
              </a:spcAft>
              <a:buFont typeface="+mj-lt"/>
              <a:buAutoNum type="arabicPeriod"/>
              <a:defRPr/>
            </a:pPr>
            <a:r>
              <a:rPr lang="en-US" sz="2000" dirty="0" smtClean="0">
                <a:latin typeface="Cambria" pitchFamily="18" charset="0"/>
              </a:rPr>
              <a:t>File Monthly and Special reports with the FEC</a:t>
            </a:r>
            <a:endParaRPr lang="en-US" sz="2000" dirty="0">
              <a:latin typeface="Cambria" pitchFamily="18" charset="0"/>
            </a:endParaRPr>
          </a:p>
          <a:p>
            <a:pPr marL="800100" lvl="1" indent="-342900" fontAlgn="auto">
              <a:spcBef>
                <a:spcPts val="0"/>
              </a:spcBef>
              <a:spcAft>
                <a:spcPts val="0"/>
              </a:spcAft>
              <a:buFont typeface="+mj-lt"/>
              <a:buAutoNum type="arabicPeriod"/>
              <a:defRPr/>
            </a:pPr>
            <a:r>
              <a:rPr lang="en-US" sz="2000" dirty="0" smtClean="0">
                <a:latin typeface="Cambria" pitchFamily="18" charset="0"/>
              </a:rPr>
              <a:t>Ensure all donations are in compliance with FEC rules</a:t>
            </a:r>
          </a:p>
          <a:p>
            <a:pPr marL="800100" lvl="1" indent="-342900" fontAlgn="auto">
              <a:spcBef>
                <a:spcPts val="0"/>
              </a:spcBef>
              <a:spcAft>
                <a:spcPts val="0"/>
              </a:spcAft>
              <a:buFont typeface="+mj-lt"/>
              <a:buAutoNum type="arabicPeriod"/>
              <a:defRPr/>
            </a:pPr>
            <a:r>
              <a:rPr lang="en-US" sz="2000" dirty="0" smtClean="0">
                <a:latin typeface="Cambria" pitchFamily="18" charset="0"/>
              </a:rPr>
              <a:t>Manage the SPAC Database (VOCUS)</a:t>
            </a:r>
          </a:p>
          <a:p>
            <a:pPr marL="800100" lvl="1" indent="-342900" fontAlgn="auto">
              <a:spcBef>
                <a:spcPts val="0"/>
              </a:spcBef>
              <a:spcAft>
                <a:spcPts val="0"/>
              </a:spcAft>
              <a:buFont typeface="+mj-lt"/>
              <a:buAutoNum type="arabicPeriod"/>
              <a:defRPr/>
            </a:pPr>
            <a:r>
              <a:rPr lang="en-US" sz="2000" dirty="0" smtClean="0">
                <a:latin typeface="Cambria" pitchFamily="18" charset="0"/>
              </a:rPr>
              <a:t>Manage Payroll Deduction Program (CCC)</a:t>
            </a:r>
            <a:endParaRPr lang="en-US" sz="2000" dirty="0">
              <a:latin typeface="Cambria" pitchFamily="18" charset="0"/>
            </a:endParaRPr>
          </a:p>
          <a:p>
            <a:pPr marL="800100" lvl="1" indent="-342900" fontAlgn="auto">
              <a:spcBef>
                <a:spcPts val="0"/>
              </a:spcBef>
              <a:spcAft>
                <a:spcPts val="0"/>
              </a:spcAft>
              <a:buFont typeface="+mj-lt"/>
              <a:buAutoNum type="arabicPeriod"/>
              <a:defRPr/>
            </a:pPr>
            <a:r>
              <a:rPr lang="en-US" sz="2000" dirty="0" smtClean="0">
                <a:latin typeface="Cambria" pitchFamily="18" charset="0"/>
              </a:rPr>
              <a:t>Write Online Solicitations for SPAC</a:t>
            </a:r>
          </a:p>
          <a:p>
            <a:pPr marL="800100" lvl="1" indent="-342900" fontAlgn="auto">
              <a:spcBef>
                <a:spcPts val="0"/>
              </a:spcBef>
              <a:spcAft>
                <a:spcPts val="0"/>
              </a:spcAft>
              <a:buFont typeface="+mj-lt"/>
              <a:buAutoNum type="arabicPeriod"/>
              <a:defRPr/>
            </a:pPr>
            <a:r>
              <a:rPr lang="en-US" sz="2000" dirty="0" smtClean="0">
                <a:latin typeface="Cambria" pitchFamily="18" charset="0"/>
              </a:rPr>
              <a:t>Plan the SPAC budget</a:t>
            </a:r>
          </a:p>
          <a:p>
            <a:pPr marL="800100" lvl="1" indent="-342900" fontAlgn="auto">
              <a:spcBef>
                <a:spcPts val="0"/>
              </a:spcBef>
              <a:spcAft>
                <a:spcPts val="0"/>
              </a:spcAft>
              <a:buFont typeface="+mj-lt"/>
              <a:buAutoNum type="arabicPeriod"/>
              <a:defRPr/>
            </a:pPr>
            <a:r>
              <a:rPr lang="en-US" sz="2000" dirty="0" smtClean="0">
                <a:latin typeface="Cambria" pitchFamily="18" charset="0"/>
              </a:rPr>
              <a:t>Facilitate SPAC fundraising by members</a:t>
            </a:r>
            <a:endParaRPr lang="en-US" sz="2000" dirty="0">
              <a:latin typeface="Cambria" pitchFamily="18" charset="0"/>
            </a:endParaRPr>
          </a:p>
          <a:p>
            <a:pPr marL="342900" indent="-342900" fontAlgn="auto">
              <a:spcBef>
                <a:spcPts val="0"/>
              </a:spcBef>
              <a:spcAft>
                <a:spcPts val="0"/>
              </a:spcAft>
              <a:defRPr/>
            </a:pPr>
            <a:endParaRPr lang="en-US" sz="2000" dirty="0" smtClean="0">
              <a:latin typeface="Cambria" pitchFamily="18" charset="0"/>
            </a:endParaRPr>
          </a:p>
          <a:p>
            <a:pPr marL="342900" indent="-342900" fontAlgn="auto">
              <a:spcBef>
                <a:spcPts val="0"/>
              </a:spcBef>
              <a:spcAft>
                <a:spcPts val="0"/>
              </a:spcAft>
              <a:defRPr/>
            </a:pPr>
            <a:r>
              <a:rPr lang="en-US" sz="2000" dirty="0" smtClean="0">
                <a:latin typeface="Cambria" pitchFamily="18" charset="0"/>
              </a:rPr>
              <a:t>A member in the fields role</a:t>
            </a:r>
            <a:r>
              <a:rPr lang="en-US" sz="2000" dirty="0">
                <a:latin typeface="Cambria" pitchFamily="18" charset="0"/>
              </a:rPr>
              <a:t>:</a:t>
            </a:r>
          </a:p>
          <a:p>
            <a:pPr marL="800100" lvl="1" indent="-342900" fontAlgn="auto">
              <a:spcBef>
                <a:spcPts val="0"/>
              </a:spcBef>
              <a:spcAft>
                <a:spcPts val="0"/>
              </a:spcAft>
              <a:buFont typeface="+mj-lt"/>
              <a:buAutoNum type="arabicPeriod"/>
              <a:defRPr/>
            </a:pPr>
            <a:r>
              <a:rPr lang="en-US" sz="2000" dirty="0">
                <a:latin typeface="Cambria" pitchFamily="18" charset="0"/>
              </a:rPr>
              <a:t>Raise funds for </a:t>
            </a:r>
            <a:r>
              <a:rPr lang="en-US" sz="2000" dirty="0" smtClean="0">
                <a:latin typeface="Cambria" pitchFamily="18" charset="0"/>
              </a:rPr>
              <a:t>PAC</a:t>
            </a:r>
            <a:endParaRPr lang="en-US" sz="2000" dirty="0">
              <a:latin typeface="Cambria" pitchFamily="18" charset="0"/>
            </a:endParaRPr>
          </a:p>
          <a:p>
            <a:pPr marL="800100" lvl="1" indent="-342900" fontAlgn="auto">
              <a:spcBef>
                <a:spcPts val="0"/>
              </a:spcBef>
              <a:spcAft>
                <a:spcPts val="0"/>
              </a:spcAft>
              <a:buFont typeface="+mj-lt"/>
              <a:buAutoNum type="arabicPeriod"/>
              <a:defRPr/>
            </a:pPr>
            <a:r>
              <a:rPr lang="en-US" sz="2000" dirty="0">
                <a:latin typeface="Cambria" pitchFamily="18" charset="0"/>
              </a:rPr>
              <a:t>Provide detailed and accurate records to PAC </a:t>
            </a:r>
            <a:r>
              <a:rPr lang="en-US" sz="2000" dirty="0" smtClean="0">
                <a:latin typeface="Cambria" pitchFamily="18" charset="0"/>
              </a:rPr>
              <a:t>Manger</a:t>
            </a:r>
            <a:endParaRPr lang="en-US" sz="2000" dirty="0">
              <a:latin typeface="Cambria" pitchFamily="18" charset="0"/>
            </a:endParaRPr>
          </a:p>
          <a:p>
            <a:pPr marL="800100" lvl="1" indent="-342900" fontAlgn="auto">
              <a:spcBef>
                <a:spcPts val="0"/>
              </a:spcBef>
              <a:spcAft>
                <a:spcPts val="0"/>
              </a:spcAft>
              <a:buFont typeface="+mj-lt"/>
              <a:buAutoNum type="arabicPeriod"/>
              <a:defRPr/>
            </a:pPr>
            <a:r>
              <a:rPr lang="en-US" sz="2000" dirty="0">
                <a:latin typeface="Cambria" pitchFamily="18" charset="0"/>
              </a:rPr>
              <a:t>Send contributions to national office in a timely </a:t>
            </a:r>
            <a:r>
              <a:rPr lang="en-US" sz="2000" dirty="0" smtClean="0">
                <a:latin typeface="Cambria" pitchFamily="18" charset="0"/>
              </a:rPr>
              <a:t>manner</a:t>
            </a:r>
          </a:p>
          <a:p>
            <a:pPr marL="800100" lvl="1" indent="-342900" fontAlgn="auto">
              <a:spcBef>
                <a:spcPts val="0"/>
              </a:spcBef>
              <a:spcAft>
                <a:spcPts val="0"/>
              </a:spcAft>
              <a:buFont typeface="+mj-lt"/>
              <a:buAutoNum type="arabicPeriod"/>
              <a:defRPr/>
            </a:pPr>
            <a:r>
              <a:rPr lang="en-US" sz="2000" dirty="0" smtClean="0">
                <a:latin typeface="Cambria" pitchFamily="18" charset="0"/>
              </a:rPr>
              <a:t>Repeat…</a:t>
            </a:r>
            <a:endParaRPr lang="en-US" sz="2000" dirty="0">
              <a:latin typeface="Cambria" pitchFamily="18" charset="0"/>
            </a:endParaRPr>
          </a:p>
          <a:p>
            <a:pPr marL="342900" indent="-342900" fontAlgn="auto">
              <a:spcBef>
                <a:spcPts val="0"/>
              </a:spcBef>
              <a:spcAft>
                <a:spcPts val="0"/>
              </a:spcAft>
              <a:defRPr/>
            </a:pPr>
            <a:endParaRPr lang="en-US" dirty="0">
              <a:solidFill>
                <a:schemeClr val="accent4">
                  <a:lumMod val="10000"/>
                </a:schemeClr>
              </a:solidFill>
              <a:latin typeface="+mn-lt"/>
            </a:endParaRPr>
          </a:p>
          <a:p>
            <a:pPr marL="342900" indent="-342900" fontAlgn="auto">
              <a:spcBef>
                <a:spcPts val="0"/>
              </a:spcBef>
              <a:spcAft>
                <a:spcPts val="0"/>
              </a:spcAft>
              <a:defRPr/>
            </a:pPr>
            <a:endParaRPr lang="en-US" dirty="0">
              <a:solidFill>
                <a:schemeClr val="accent4">
                  <a:lumMod val="10000"/>
                </a:schemeClr>
              </a:solidFill>
              <a:latin typeface="+mn-lt"/>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106" y="1143000"/>
            <a:ext cx="6208713" cy="397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Line 2"/>
          <p:cNvSpPr>
            <a:spLocks noChangeShapeType="1"/>
          </p:cNvSpPr>
          <p:nvPr/>
        </p:nvSpPr>
        <p:spPr bwMode="auto">
          <a:xfrm flipV="1">
            <a:off x="3814684" y="4343400"/>
            <a:ext cx="833516" cy="1371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2" name="Line 4"/>
          <p:cNvSpPr>
            <a:spLocks noChangeShapeType="1"/>
          </p:cNvSpPr>
          <p:nvPr/>
        </p:nvSpPr>
        <p:spPr bwMode="auto">
          <a:xfrm flipV="1">
            <a:off x="2019300" y="2438398"/>
            <a:ext cx="1409700" cy="362084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1" name="Line 3"/>
          <p:cNvSpPr>
            <a:spLocks noChangeShapeType="1"/>
          </p:cNvSpPr>
          <p:nvPr/>
        </p:nvSpPr>
        <p:spPr bwMode="auto">
          <a:xfrm flipH="1" flipV="1">
            <a:off x="6367696" y="4898364"/>
            <a:ext cx="947504" cy="81663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Line 5"/>
          <p:cNvSpPr>
            <a:spLocks noChangeShapeType="1"/>
          </p:cNvSpPr>
          <p:nvPr/>
        </p:nvSpPr>
        <p:spPr bwMode="auto">
          <a:xfrm flipV="1">
            <a:off x="6096000" y="3585772"/>
            <a:ext cx="76200" cy="251469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4" name="Rectangle 6"/>
          <p:cNvSpPr>
            <a:spLocks noChangeArrowheads="1"/>
          </p:cNvSpPr>
          <p:nvPr/>
        </p:nvSpPr>
        <p:spPr bwMode="auto">
          <a:xfrm>
            <a:off x="2816615" y="228600"/>
            <a:ext cx="289656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pitchFamily="34" charset="0"/>
                <a:ea typeface="Times New Roman" pitchFamily="18" charset="0"/>
              </a:rPr>
              <a:t>Good PAC Receipt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4953000" y="5276551"/>
            <a:ext cx="1807832" cy="1200329"/>
          </a:xfrm>
          <a:prstGeom prst="rect">
            <a:avLst/>
          </a:prstGeom>
          <a:noFill/>
        </p:spPr>
        <p:txBody>
          <a:bodyPr wrap="square" rtlCol="0">
            <a:spAutoFit/>
          </a:bodyPr>
          <a:lstStyle/>
          <a:p>
            <a:r>
              <a:rPr lang="en-US" dirty="0" smtClean="0">
                <a:latin typeface="Cambria" pitchFamily="18" charset="0"/>
              </a:rPr>
              <a:t>The branch where the receipt will be credited</a:t>
            </a:r>
            <a:endParaRPr lang="en-US" dirty="0">
              <a:latin typeface="Cambria" pitchFamily="18" charset="0"/>
            </a:endParaRPr>
          </a:p>
        </p:txBody>
      </p:sp>
      <p:sp>
        <p:nvSpPr>
          <p:cNvPr id="4" name="TextBox 3"/>
          <p:cNvSpPr txBox="1"/>
          <p:nvPr/>
        </p:nvSpPr>
        <p:spPr>
          <a:xfrm>
            <a:off x="2963056" y="5738216"/>
            <a:ext cx="1068622" cy="923330"/>
          </a:xfrm>
          <a:prstGeom prst="rect">
            <a:avLst/>
          </a:prstGeom>
          <a:noFill/>
        </p:spPr>
        <p:txBody>
          <a:bodyPr wrap="square" rtlCol="0">
            <a:spAutoFit/>
          </a:bodyPr>
          <a:lstStyle/>
          <a:p>
            <a:r>
              <a:rPr lang="en-US" dirty="0" smtClean="0">
                <a:latin typeface="Cambria" pitchFamily="18" charset="0"/>
              </a:rPr>
              <a:t>EIN or CSA Number</a:t>
            </a:r>
            <a:endParaRPr lang="en-US" dirty="0">
              <a:latin typeface="Cambria" pitchFamily="18" charset="0"/>
            </a:endParaRPr>
          </a:p>
        </p:txBody>
      </p:sp>
      <p:sp>
        <p:nvSpPr>
          <p:cNvPr id="5" name="TextBox 4"/>
          <p:cNvSpPr txBox="1"/>
          <p:nvPr/>
        </p:nvSpPr>
        <p:spPr>
          <a:xfrm>
            <a:off x="6866719" y="5796197"/>
            <a:ext cx="1600200" cy="923330"/>
          </a:xfrm>
          <a:prstGeom prst="rect">
            <a:avLst/>
          </a:prstGeom>
          <a:noFill/>
        </p:spPr>
        <p:txBody>
          <a:bodyPr wrap="square" rtlCol="0">
            <a:spAutoFit/>
          </a:bodyPr>
          <a:lstStyle/>
          <a:p>
            <a:r>
              <a:rPr lang="en-US" dirty="0" smtClean="0">
                <a:latin typeface="Cambria" pitchFamily="18" charset="0"/>
              </a:rPr>
              <a:t>In-Kind Contribution Information</a:t>
            </a:r>
            <a:endParaRPr lang="en-US" dirty="0">
              <a:latin typeface="Cambria" pitchFamily="18" charset="0"/>
            </a:endParaRPr>
          </a:p>
        </p:txBody>
      </p:sp>
      <p:sp>
        <p:nvSpPr>
          <p:cNvPr id="6" name="TextBox 5"/>
          <p:cNvSpPr txBox="1"/>
          <p:nvPr/>
        </p:nvSpPr>
        <p:spPr>
          <a:xfrm>
            <a:off x="1458106" y="5981699"/>
            <a:ext cx="1504950" cy="646331"/>
          </a:xfrm>
          <a:prstGeom prst="rect">
            <a:avLst/>
          </a:prstGeom>
          <a:noFill/>
        </p:spPr>
        <p:txBody>
          <a:bodyPr wrap="square" rtlCol="0">
            <a:spAutoFit/>
          </a:bodyPr>
          <a:lstStyle/>
          <a:p>
            <a:r>
              <a:rPr lang="en-US" dirty="0" smtClean="0">
                <a:latin typeface="Cambria" pitchFamily="18" charset="0"/>
              </a:rPr>
              <a:t>Credit Card Information</a:t>
            </a:r>
            <a:endParaRPr lang="en-US" dirty="0">
              <a:latin typeface="Cambria" pitchFamily="18" charset="0"/>
            </a:endParaRPr>
          </a:p>
        </p:txBody>
      </p:sp>
      <p:sp>
        <p:nvSpPr>
          <p:cNvPr id="7" name="Slide Number Placeholder 6"/>
          <p:cNvSpPr>
            <a:spLocks noGrp="1"/>
          </p:cNvSpPr>
          <p:nvPr>
            <p:ph type="sldNum" sz="quarter" idx="12"/>
          </p:nvPr>
        </p:nvSpPr>
        <p:spPr/>
        <p:txBody>
          <a:bodyPr/>
          <a:lstStyle/>
          <a:p>
            <a:fld id="{290DAC3B-4AA0-4AFD-B684-CC4D9CBBDEBA}" type="slidenum">
              <a:rPr lang="en-US" smtClean="0"/>
              <a:pPr/>
              <a:t>8</a:t>
            </a:fld>
            <a:endParaRPr lang="en-US"/>
          </a:p>
        </p:txBody>
      </p:sp>
      <p:sp>
        <p:nvSpPr>
          <p:cNvPr id="16" name="TextBox 15"/>
          <p:cNvSpPr txBox="1"/>
          <p:nvPr/>
        </p:nvSpPr>
        <p:spPr>
          <a:xfrm>
            <a:off x="7772400" y="4252033"/>
            <a:ext cx="1600200" cy="646331"/>
          </a:xfrm>
          <a:prstGeom prst="rect">
            <a:avLst/>
          </a:prstGeom>
          <a:noFill/>
        </p:spPr>
        <p:txBody>
          <a:bodyPr wrap="square" rtlCol="0">
            <a:spAutoFit/>
          </a:bodyPr>
          <a:lstStyle/>
          <a:p>
            <a:r>
              <a:rPr lang="en-US" dirty="0" smtClean="0">
                <a:latin typeface="Cambria" pitchFamily="18" charset="0"/>
              </a:rPr>
              <a:t>Contribution Amount</a:t>
            </a:r>
            <a:endParaRPr lang="en-US" dirty="0">
              <a:latin typeface="Cambria" pitchFamily="18" charset="0"/>
            </a:endParaRPr>
          </a:p>
        </p:txBody>
      </p:sp>
      <p:sp>
        <p:nvSpPr>
          <p:cNvPr id="17" name="Line 3"/>
          <p:cNvSpPr>
            <a:spLocks noChangeShapeType="1"/>
          </p:cNvSpPr>
          <p:nvPr/>
        </p:nvSpPr>
        <p:spPr bwMode="auto">
          <a:xfrm flipH="1" flipV="1">
            <a:off x="7238997" y="3585771"/>
            <a:ext cx="838201" cy="66626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685800" y="0"/>
            <a:ext cx="7848600" cy="584200"/>
          </a:xfrm>
          <a:prstGeom prst="rect">
            <a:avLst/>
          </a:prstGeom>
          <a:noFill/>
          <a:ln w="9525">
            <a:noFill/>
            <a:miter lim="800000"/>
            <a:headEnd/>
            <a:tailEnd/>
          </a:ln>
        </p:spPr>
        <p:txBody>
          <a:bodyPr>
            <a:spAutoFit/>
          </a:bodyPr>
          <a:lstStyle/>
          <a:p>
            <a:pPr algn="ctr"/>
            <a:r>
              <a:rPr lang="en-US" sz="3200" dirty="0" smtClean="0">
                <a:latin typeface="Cambria" pitchFamily="18" charset="0"/>
              </a:rPr>
              <a:t>Receipts for individuals</a:t>
            </a:r>
            <a:endParaRPr lang="en-US" sz="3200" dirty="0">
              <a:latin typeface="Cambria" pitchFamily="18" charset="0"/>
            </a:endParaRPr>
          </a:p>
        </p:txBody>
      </p:sp>
      <p:sp>
        <p:nvSpPr>
          <p:cNvPr id="4" name="TextBox 3"/>
          <p:cNvSpPr txBox="1"/>
          <p:nvPr/>
        </p:nvSpPr>
        <p:spPr>
          <a:xfrm>
            <a:off x="381000" y="458449"/>
            <a:ext cx="8763000" cy="6755696"/>
          </a:xfrm>
          <a:prstGeom prst="rect">
            <a:avLst/>
          </a:prstGeom>
          <a:noFill/>
        </p:spPr>
        <p:txBody>
          <a:bodyPr>
            <a:spAutoFit/>
          </a:bodyPr>
          <a:lstStyle/>
          <a:p>
            <a:pPr fontAlgn="auto">
              <a:spcBef>
                <a:spcPts val="0"/>
              </a:spcBef>
              <a:spcAft>
                <a:spcPts val="0"/>
              </a:spcAft>
              <a:defRPr/>
            </a:pPr>
            <a:endParaRPr lang="en-US" sz="2000" u="sng" dirty="0" smtClean="0">
              <a:latin typeface="Cambria" pitchFamily="18" charset="0"/>
            </a:endParaRPr>
          </a:p>
          <a:p>
            <a:pPr fontAlgn="auto">
              <a:spcBef>
                <a:spcPts val="0"/>
              </a:spcBef>
              <a:spcAft>
                <a:spcPts val="0"/>
              </a:spcAft>
              <a:defRPr/>
            </a:pPr>
            <a:r>
              <a:rPr lang="en-US" sz="2000" b="1" u="sng" dirty="0" smtClean="0">
                <a:latin typeface="Cambria" pitchFamily="18" charset="0"/>
              </a:rPr>
              <a:t>Please</a:t>
            </a:r>
            <a:r>
              <a:rPr lang="en-US" sz="2000" dirty="0" smtClean="0">
                <a:latin typeface="Cambria" pitchFamily="18" charset="0"/>
              </a:rPr>
              <a:t> </a:t>
            </a:r>
            <a:r>
              <a:rPr lang="en-US" sz="2000" dirty="0">
                <a:latin typeface="Cambria" pitchFamily="18" charset="0"/>
              </a:rPr>
              <a:t>make </a:t>
            </a:r>
            <a:r>
              <a:rPr lang="en-US" sz="2000" dirty="0" smtClean="0">
                <a:latin typeface="Cambria" pitchFamily="18" charset="0"/>
              </a:rPr>
              <a:t>sure to:</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 Neat and complete </a:t>
            </a:r>
            <a:r>
              <a:rPr lang="en-US" sz="2000" b="1" u="sng" dirty="0" smtClean="0">
                <a:latin typeface="Cambria" pitchFamily="18" charset="0"/>
              </a:rPr>
              <a:t>EIN</a:t>
            </a:r>
            <a:r>
              <a:rPr lang="en-US" sz="2000" dirty="0" smtClean="0">
                <a:latin typeface="Cambria" pitchFamily="18" charset="0"/>
              </a:rPr>
              <a:t>, name</a:t>
            </a:r>
            <a:r>
              <a:rPr lang="en-US" sz="2000" dirty="0">
                <a:latin typeface="Cambria" pitchFamily="18" charset="0"/>
              </a:rPr>
              <a:t>, address</a:t>
            </a:r>
            <a:r>
              <a:rPr lang="en-US" sz="2000" dirty="0" smtClean="0">
                <a:latin typeface="Cambria" pitchFamily="18" charset="0"/>
              </a:rPr>
              <a:t>, and branch</a:t>
            </a:r>
            <a:endParaRPr lang="en-US" sz="2000" b="1" u="sng"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smtClean="0">
                <a:latin typeface="Cambria" pitchFamily="18" charset="0"/>
              </a:rPr>
              <a:t>Make </a:t>
            </a:r>
            <a:r>
              <a:rPr lang="en-US" sz="2000" dirty="0">
                <a:latin typeface="Cambria" pitchFamily="18" charset="0"/>
              </a:rPr>
              <a:t>sure total on receipts </a:t>
            </a:r>
            <a:r>
              <a:rPr lang="en-US" sz="2000" dirty="0" smtClean="0">
                <a:latin typeface="Cambria" pitchFamily="18" charset="0"/>
              </a:rPr>
              <a:t>match checks, money orders and credit card information given</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 No </a:t>
            </a:r>
            <a:r>
              <a:rPr lang="en-US" sz="2000" dirty="0" smtClean="0">
                <a:latin typeface="Cambria" pitchFamily="18" charset="0"/>
              </a:rPr>
              <a:t>checks from corporate</a:t>
            </a:r>
            <a:r>
              <a:rPr lang="en-US" sz="2000" dirty="0">
                <a:latin typeface="Cambria" pitchFamily="18" charset="0"/>
              </a:rPr>
              <a:t>, farm, auxiliary, state, or </a:t>
            </a:r>
            <a:r>
              <a:rPr lang="en-US" sz="2000" dirty="0" smtClean="0">
                <a:latin typeface="Cambria" pitchFamily="18" charset="0"/>
              </a:rPr>
              <a:t>branch accounts</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 Do not send </a:t>
            </a:r>
            <a:r>
              <a:rPr lang="en-US" sz="2000" dirty="0" smtClean="0">
                <a:latin typeface="Cambria" pitchFamily="18" charset="0"/>
              </a:rPr>
              <a:t>cash</a:t>
            </a: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Do not collect money and write a personal </a:t>
            </a:r>
            <a:r>
              <a:rPr lang="en-US" sz="2000" dirty="0" smtClean="0">
                <a:latin typeface="Cambria" pitchFamily="18" charset="0"/>
              </a:rPr>
              <a:t>check</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smtClean="0">
                <a:latin typeface="Cambria" pitchFamily="18" charset="0"/>
              </a:rPr>
              <a:t>Do </a:t>
            </a:r>
            <a:r>
              <a:rPr lang="en-US" sz="2000" dirty="0">
                <a:latin typeface="Cambria" pitchFamily="18" charset="0"/>
              </a:rPr>
              <a:t>not deposit PAC money into </a:t>
            </a:r>
            <a:r>
              <a:rPr lang="en-US" sz="2000" dirty="0" smtClean="0">
                <a:latin typeface="Cambria" pitchFamily="18" charset="0"/>
              </a:rPr>
              <a:t>any account</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dirty="0">
                <a:latin typeface="Cambria" pitchFamily="18" charset="0"/>
              </a:rPr>
              <a:t> </a:t>
            </a:r>
            <a:r>
              <a:rPr lang="en-US" sz="2000" dirty="0" smtClean="0">
                <a:latin typeface="Cambria" pitchFamily="18" charset="0"/>
              </a:rPr>
              <a:t>All checks should be made out to SPAC</a:t>
            </a:r>
          </a:p>
          <a:p>
            <a:pPr algn="just">
              <a:lnSpc>
                <a:spcPct val="150000"/>
              </a:lnSpc>
              <a:buFont typeface="Arial" pitchFamily="34" charset="0"/>
              <a:buChar char="•"/>
              <a:defRPr/>
            </a:pPr>
            <a:r>
              <a:rPr lang="en-US" sz="2000" dirty="0">
                <a:latin typeface="Cambria" pitchFamily="18" charset="0"/>
              </a:rPr>
              <a:t>This form is available on the NAPS website in the SPAC portion of the Legislative </a:t>
            </a:r>
            <a:r>
              <a:rPr lang="en-US" sz="2000" dirty="0" smtClean="0">
                <a:latin typeface="Cambria" pitchFamily="18" charset="0"/>
              </a:rPr>
              <a:t>Center</a:t>
            </a:r>
            <a:endParaRPr lang="en-US" sz="2000" dirty="0">
              <a:latin typeface="Cambria" pitchFamily="18" charset="0"/>
            </a:endParaRPr>
          </a:p>
          <a:p>
            <a:pPr algn="just" fontAlgn="auto">
              <a:lnSpc>
                <a:spcPct val="150000"/>
              </a:lnSpc>
              <a:spcBef>
                <a:spcPts val="0"/>
              </a:spcBef>
              <a:spcAft>
                <a:spcPts val="0"/>
              </a:spcAft>
              <a:buFont typeface="Arial" pitchFamily="34" charset="0"/>
              <a:buChar char="•"/>
              <a:defRPr/>
            </a:pPr>
            <a:r>
              <a:rPr lang="en-US" sz="2000" b="1" u="sng" dirty="0" smtClean="0">
                <a:latin typeface="Cambria" pitchFamily="18" charset="0"/>
              </a:rPr>
              <a:t>KEEP RECORDS!!!</a:t>
            </a:r>
          </a:p>
          <a:p>
            <a:pPr algn="just" fontAlgn="auto">
              <a:lnSpc>
                <a:spcPct val="150000"/>
              </a:lnSpc>
              <a:spcBef>
                <a:spcPts val="0"/>
              </a:spcBef>
              <a:spcAft>
                <a:spcPts val="0"/>
              </a:spcAft>
              <a:buFont typeface="Arial" pitchFamily="34" charset="0"/>
              <a:buChar char="•"/>
              <a:defRPr/>
            </a:pPr>
            <a:endParaRPr lang="en-US" sz="2600" dirty="0">
              <a:latin typeface="Cambria" pitchFamily="18" charset="0"/>
            </a:endParaRPr>
          </a:p>
          <a:p>
            <a:pPr fontAlgn="auto">
              <a:spcBef>
                <a:spcPts val="0"/>
              </a:spcBef>
              <a:spcAft>
                <a:spcPts val="0"/>
              </a:spcAft>
              <a:defRPr/>
            </a:pPr>
            <a:endParaRPr lang="en-US" sz="2400" dirty="0">
              <a:solidFill>
                <a:schemeClr val="accent4">
                  <a:lumMod val="10000"/>
                </a:schemeClr>
              </a:solidFill>
              <a:latin typeface="Cambria" pitchFamily="18" charset="0"/>
            </a:endParaRPr>
          </a:p>
        </p:txBody>
      </p:sp>
      <p:sp>
        <p:nvSpPr>
          <p:cNvPr id="2" name="Slide Number Placeholder 1"/>
          <p:cNvSpPr>
            <a:spLocks noGrp="1"/>
          </p:cNvSpPr>
          <p:nvPr>
            <p:ph type="sldNum" sz="quarter" idx="12"/>
          </p:nvPr>
        </p:nvSpPr>
        <p:spPr/>
        <p:txBody>
          <a:bodyPr/>
          <a:lstStyle/>
          <a:p>
            <a:fld id="{290DAC3B-4AA0-4AFD-B684-CC4D9CBBDEBA}" type="slidenum">
              <a:rPr lang="en-US" smtClean="0"/>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1891</TotalTime>
  <Words>2289</Words>
  <Application>Microsoft Office PowerPoint</Application>
  <PresentationFormat>On-screen Show (4:3)</PresentationFormat>
  <Paragraphs>350</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Slipstream</vt:lpstr>
      <vt:lpstr>PowerPoint Presentation</vt:lpstr>
      <vt:lpstr>PowerPoint Presentation</vt:lpstr>
      <vt:lpstr>PowerPoint Presentation</vt:lpstr>
      <vt:lpstr>PowerPoint Presentation</vt:lpstr>
      <vt:lpstr>PowerPoint Presentation</vt:lpstr>
      <vt:lpstr>Ways to give to SPAC</vt:lpstr>
      <vt:lpstr>PowerPoint Presentation</vt:lpstr>
      <vt:lpstr>PowerPoint Presentation</vt:lpstr>
      <vt:lpstr>PowerPoint Presentation</vt:lpstr>
      <vt:lpstr>PowerPoint Presentation</vt:lpstr>
      <vt:lpstr>PowerPoint Presentation</vt:lpstr>
      <vt:lpstr>Step Three: Maintain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Continuous Contributor Club</vt:lpstr>
      <vt:lpstr>PowerPoint Presentation</vt:lpstr>
      <vt:lpstr>PowerPoint Presentation</vt:lpstr>
      <vt:lpstr>PowerPoint Presentation</vt:lpstr>
      <vt:lpstr>Goals and Best Practices</vt:lpstr>
      <vt:lpstr>What can we improve upon?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Elliot A. Friedman</dc:creator>
  <cp:lastModifiedBy>Elliot Friedman</cp:lastModifiedBy>
  <cp:revision>57</cp:revision>
  <cp:lastPrinted>2013-03-28T15:55:23Z</cp:lastPrinted>
  <dcterms:created xsi:type="dcterms:W3CDTF">2011-08-11T13:45:29Z</dcterms:created>
  <dcterms:modified xsi:type="dcterms:W3CDTF">2013-05-13T15:59:23Z</dcterms:modified>
</cp:coreProperties>
</file>